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544" r:id="rId3"/>
    <p:sldId id="546" r:id="rId4"/>
    <p:sldId id="266" r:id="rId5"/>
    <p:sldId id="536" r:id="rId6"/>
    <p:sldId id="265" r:id="rId7"/>
    <p:sldId id="548" r:id="rId8"/>
    <p:sldId id="582" r:id="rId9"/>
    <p:sldId id="549" r:id="rId10"/>
    <p:sldId id="585" r:id="rId11"/>
    <p:sldId id="583" r:id="rId12"/>
    <p:sldId id="586" r:id="rId13"/>
    <p:sldId id="502" r:id="rId14"/>
    <p:sldId id="587" r:id="rId15"/>
    <p:sldId id="573" r:id="rId16"/>
    <p:sldId id="552" r:id="rId17"/>
    <p:sldId id="553" r:id="rId18"/>
    <p:sldId id="588" r:id="rId19"/>
    <p:sldId id="555" r:id="rId20"/>
    <p:sldId id="574" r:id="rId21"/>
    <p:sldId id="557" r:id="rId22"/>
    <p:sldId id="558" r:id="rId23"/>
    <p:sldId id="556" r:id="rId24"/>
    <p:sldId id="554" r:id="rId25"/>
    <p:sldId id="559" r:id="rId26"/>
    <p:sldId id="575" r:id="rId27"/>
    <p:sldId id="560" r:id="rId28"/>
    <p:sldId id="561" r:id="rId29"/>
    <p:sldId id="563" r:id="rId30"/>
    <p:sldId id="564" r:id="rId31"/>
    <p:sldId id="565" r:id="rId32"/>
    <p:sldId id="562" r:id="rId33"/>
    <p:sldId id="589" r:id="rId34"/>
    <p:sldId id="569" r:id="rId35"/>
    <p:sldId id="576" r:id="rId36"/>
    <p:sldId id="570" r:id="rId37"/>
    <p:sldId id="571" r:id="rId38"/>
    <p:sldId id="572" r:id="rId39"/>
    <p:sldId id="578" r:id="rId40"/>
    <p:sldId id="577" r:id="rId41"/>
    <p:sldId id="580" r:id="rId42"/>
    <p:sldId id="579" r:id="rId43"/>
    <p:sldId id="581" r:id="rId44"/>
    <p:sldId id="543" r:id="rId45"/>
    <p:sldId id="262" r:id="rId46"/>
    <p:sldId id="584" r:id="rId47"/>
    <p:sldId id="270" r:id="rId48"/>
    <p:sldId id="488" r:id="rId49"/>
    <p:sldId id="391" r:id="rId50"/>
    <p:sldId id="539" r:id="rId51"/>
    <p:sldId id="489" r:id="rId52"/>
    <p:sldId id="545"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326E6F6-567A-4887-9187-E2A50AD2605D}">
          <p14:sldIdLst>
            <p14:sldId id="256"/>
            <p14:sldId id="544"/>
            <p14:sldId id="546"/>
            <p14:sldId id="266"/>
            <p14:sldId id="536"/>
            <p14:sldId id="265"/>
            <p14:sldId id="548"/>
            <p14:sldId id="582"/>
            <p14:sldId id="549"/>
            <p14:sldId id="585"/>
            <p14:sldId id="583"/>
            <p14:sldId id="586"/>
            <p14:sldId id="502"/>
            <p14:sldId id="587"/>
            <p14:sldId id="573"/>
            <p14:sldId id="552"/>
            <p14:sldId id="553"/>
            <p14:sldId id="588"/>
            <p14:sldId id="555"/>
            <p14:sldId id="574"/>
            <p14:sldId id="557"/>
            <p14:sldId id="558"/>
            <p14:sldId id="556"/>
            <p14:sldId id="554"/>
            <p14:sldId id="559"/>
            <p14:sldId id="575"/>
            <p14:sldId id="560"/>
            <p14:sldId id="561"/>
            <p14:sldId id="563"/>
            <p14:sldId id="564"/>
            <p14:sldId id="565"/>
            <p14:sldId id="562"/>
            <p14:sldId id="589"/>
            <p14:sldId id="569"/>
            <p14:sldId id="576"/>
            <p14:sldId id="570"/>
            <p14:sldId id="571"/>
            <p14:sldId id="572"/>
            <p14:sldId id="578"/>
            <p14:sldId id="577"/>
            <p14:sldId id="580"/>
            <p14:sldId id="579"/>
            <p14:sldId id="581"/>
            <p14:sldId id="543"/>
            <p14:sldId id="262"/>
            <p14:sldId id="584"/>
            <p14:sldId id="270"/>
            <p14:sldId id="488"/>
            <p14:sldId id="391"/>
            <p14:sldId id="539"/>
            <p14:sldId id="489"/>
            <p14:sldId id="54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F62D6E-CF10-E43D-2436-0B244D5D3F7F}" name="Axtmayer, Caitlin H" initials="ACH" userId="S::AXTMAYERC@CHOP.EDU::3d3849bc-5f29-45db-8694-584d97c98df4" providerId="AD"/>
  <p188:author id="{DCBF0584-2F78-985F-7097-C59153130D16}" name="Harner, Holly M" initials="HHM" userId="S::harnerh@upenn.edu::f22140b0-c2c4-4d8a-8dc8-ab6012c7f288" providerId="AD"/>
  <p188:author id="{B321D48E-B8D1-E656-BD4F-38D1D97CBC25}" name="Kassam-adams, Nancy" initials="KaN" userId="S::adamsn@chop.edu::09ac3c6d-9f42-4b4a-b56e-3b9bcd533d3b" providerId="AD"/>
  <p188:author id="{17A8F8C4-66D2-13FB-5FD2-887D6F119B7F}" name="Stephen DiDonato" initials="SD" userId="3702922704_tp_dropbox"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7B2DA"/>
    <a:srgbClr val="6F90C9"/>
    <a:srgbClr val="3098CE"/>
    <a:srgbClr val="AC7FE9"/>
    <a:srgbClr val="57B8E8"/>
    <a:srgbClr val="4173BB"/>
    <a:srgbClr val="FBA3EA"/>
    <a:srgbClr val="FBF3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0CD07E-12AA-4C6C-B884-B0D352BEFDB2}" v="12" dt="2025-04-30T20:52:17.7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70084" autoAdjust="0"/>
  </p:normalViewPr>
  <p:slideViewPr>
    <p:cSldViewPr snapToGrid="0">
      <p:cViewPr varScale="1">
        <p:scale>
          <a:sx n="47" d="100"/>
          <a:sy n="47" d="100"/>
        </p:scale>
        <p:origin x="142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61"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xtmayer, Caitlin H" userId="3d3849bc-5f29-45db-8694-584d97c98df4" providerId="ADAL" clId="{8D0CD07E-12AA-4C6C-B884-B0D352BEFDB2}"/>
    <pc:docChg chg="undo redo custSel addSld delSld modSld sldOrd modSection">
      <pc:chgData name="Axtmayer, Caitlin H" userId="3d3849bc-5f29-45db-8694-584d97c98df4" providerId="ADAL" clId="{8D0CD07E-12AA-4C6C-B884-B0D352BEFDB2}" dt="2025-05-01T14:50:48.209" v="914" actId="403"/>
      <pc:docMkLst>
        <pc:docMk/>
      </pc:docMkLst>
      <pc:sldChg chg="modSp mod delCm modNotesTx">
        <pc:chgData name="Axtmayer, Caitlin H" userId="3d3849bc-5f29-45db-8694-584d97c98df4" providerId="ADAL" clId="{8D0CD07E-12AA-4C6C-B884-B0D352BEFDB2}" dt="2025-04-30T20:01:12.512" v="91" actId="115"/>
        <pc:sldMkLst>
          <pc:docMk/>
          <pc:sldMk cId="1249192515" sldId="549"/>
        </pc:sldMkLst>
        <pc:spChg chg="mod">
          <ac:chgData name="Axtmayer, Caitlin H" userId="3d3849bc-5f29-45db-8694-584d97c98df4" providerId="ADAL" clId="{8D0CD07E-12AA-4C6C-B884-B0D352BEFDB2}" dt="2025-04-30T20:00:28.603" v="85" actId="1076"/>
          <ac:spMkLst>
            <pc:docMk/>
            <pc:sldMk cId="1249192515" sldId="549"/>
            <ac:spMk id="3" creationId="{00000000-0000-0000-0000-000000000000}"/>
          </ac:spMkLst>
        </pc:spChg>
        <pc:spChg chg="mod">
          <ac:chgData name="Axtmayer, Caitlin H" userId="3d3849bc-5f29-45db-8694-584d97c98df4" providerId="ADAL" clId="{8D0CD07E-12AA-4C6C-B884-B0D352BEFDB2}" dt="2025-04-30T20:00:23.699" v="84" actId="5793"/>
          <ac:spMkLst>
            <pc:docMk/>
            <pc:sldMk cId="1249192515" sldId="549"/>
            <ac:spMk id="8" creationId="{25DD18CF-1C3C-476E-9EE6-E1FF7EA80C64}"/>
          </ac:spMkLst>
        </pc:spChg>
        <pc:extLst>
          <p:ext xmlns:p="http://schemas.openxmlformats.org/presentationml/2006/main" uri="{D6D511B9-2390-475A-947B-AFAB55BFBCF1}">
            <pc226:cmChg xmlns:pc226="http://schemas.microsoft.com/office/powerpoint/2022/06/main/command" chg="del">
              <pc226:chgData name="Axtmayer, Caitlin H" userId="3d3849bc-5f29-45db-8694-584d97c98df4" providerId="ADAL" clId="{8D0CD07E-12AA-4C6C-B884-B0D352BEFDB2}" dt="2025-04-30T19:35:27.040" v="0"/>
              <pc2:cmMkLst xmlns:pc2="http://schemas.microsoft.com/office/powerpoint/2019/9/main/command">
                <pc:docMk/>
                <pc:sldMk cId="1249192515" sldId="549"/>
                <pc2:cmMk id="{D632C965-DAE1-46A9-94D4-8996A68ED696}"/>
              </pc2:cmMkLst>
            </pc226:cmChg>
          </p:ext>
        </pc:extLst>
      </pc:sldChg>
      <pc:sldChg chg="addSp delSp modSp mod modNotesTx">
        <pc:chgData name="Axtmayer, Caitlin H" userId="3d3849bc-5f29-45db-8694-584d97c98df4" providerId="ADAL" clId="{8D0CD07E-12AA-4C6C-B884-B0D352BEFDB2}" dt="2025-04-30T20:12:09.111" v="356" actId="1038"/>
        <pc:sldMkLst>
          <pc:docMk/>
          <pc:sldMk cId="1742505229" sldId="552"/>
        </pc:sldMkLst>
        <pc:spChg chg="mod">
          <ac:chgData name="Axtmayer, Caitlin H" userId="3d3849bc-5f29-45db-8694-584d97c98df4" providerId="ADAL" clId="{8D0CD07E-12AA-4C6C-B884-B0D352BEFDB2}" dt="2025-04-30T20:09:20.382" v="299" actId="20577"/>
          <ac:spMkLst>
            <pc:docMk/>
            <pc:sldMk cId="1742505229" sldId="552"/>
            <ac:spMk id="2" creationId="{EE3BA7C7-A3F5-43FC-9C46-9678967C3908}"/>
          </ac:spMkLst>
        </pc:spChg>
        <pc:picChg chg="del">
          <ac:chgData name="Axtmayer, Caitlin H" userId="3d3849bc-5f29-45db-8694-584d97c98df4" providerId="ADAL" clId="{8D0CD07E-12AA-4C6C-B884-B0D352BEFDB2}" dt="2025-04-30T20:10:06.951" v="305" actId="478"/>
          <ac:picMkLst>
            <pc:docMk/>
            <pc:sldMk cId="1742505229" sldId="552"/>
            <ac:picMk id="4" creationId="{1C985AB8-6542-4941-B909-460DFED0DA2D}"/>
          </ac:picMkLst>
        </pc:picChg>
        <pc:picChg chg="add mod ord">
          <ac:chgData name="Axtmayer, Caitlin H" userId="3d3849bc-5f29-45db-8694-584d97c98df4" providerId="ADAL" clId="{8D0CD07E-12AA-4C6C-B884-B0D352BEFDB2}" dt="2025-04-30T20:12:09.111" v="356" actId="1038"/>
          <ac:picMkLst>
            <pc:docMk/>
            <pc:sldMk cId="1742505229" sldId="552"/>
            <ac:picMk id="5" creationId="{20987920-1EE3-7948-1CC2-5031B5B0660B}"/>
          </ac:picMkLst>
        </pc:picChg>
        <pc:picChg chg="add del mod">
          <ac:chgData name="Axtmayer, Caitlin H" userId="3d3849bc-5f29-45db-8694-584d97c98df4" providerId="ADAL" clId="{8D0CD07E-12AA-4C6C-B884-B0D352BEFDB2}" dt="2025-04-30T20:09:49.450" v="304" actId="478"/>
          <ac:picMkLst>
            <pc:docMk/>
            <pc:sldMk cId="1742505229" sldId="552"/>
            <ac:picMk id="6" creationId="{44783A02-0FFE-8FB3-046B-552FC3AFB125}"/>
          </ac:picMkLst>
        </pc:picChg>
        <pc:picChg chg="add mod">
          <ac:chgData name="Axtmayer, Caitlin H" userId="3d3849bc-5f29-45db-8694-584d97c98df4" providerId="ADAL" clId="{8D0CD07E-12AA-4C6C-B884-B0D352BEFDB2}" dt="2025-04-30T20:10:17.467" v="310" actId="14100"/>
          <ac:picMkLst>
            <pc:docMk/>
            <pc:sldMk cId="1742505229" sldId="552"/>
            <ac:picMk id="7" creationId="{9DEB16E1-94F5-4065-2761-9BC94CCC0985}"/>
          </ac:picMkLst>
        </pc:picChg>
        <pc:picChg chg="add mod ord">
          <ac:chgData name="Axtmayer, Caitlin H" userId="3d3849bc-5f29-45db-8694-584d97c98df4" providerId="ADAL" clId="{8D0CD07E-12AA-4C6C-B884-B0D352BEFDB2}" dt="2025-04-30T20:12:00.294" v="335" actId="1036"/>
          <ac:picMkLst>
            <pc:docMk/>
            <pc:sldMk cId="1742505229" sldId="552"/>
            <ac:picMk id="8" creationId="{1EBC49F4-F1EC-B7D8-873D-7C6A9D86B2D5}"/>
          </ac:picMkLst>
        </pc:picChg>
      </pc:sldChg>
      <pc:sldChg chg="addSp delSp modSp mod modNotesTx">
        <pc:chgData name="Axtmayer, Caitlin H" userId="3d3849bc-5f29-45db-8694-584d97c98df4" providerId="ADAL" clId="{8D0CD07E-12AA-4C6C-B884-B0D352BEFDB2}" dt="2025-04-30T20:13:27.847" v="369" actId="1076"/>
        <pc:sldMkLst>
          <pc:docMk/>
          <pc:sldMk cId="148116499" sldId="553"/>
        </pc:sldMkLst>
        <pc:spChg chg="mod">
          <ac:chgData name="Axtmayer, Caitlin H" userId="3d3849bc-5f29-45db-8694-584d97c98df4" providerId="ADAL" clId="{8D0CD07E-12AA-4C6C-B884-B0D352BEFDB2}" dt="2025-04-30T20:12:32.341" v="359"/>
          <ac:spMkLst>
            <pc:docMk/>
            <pc:sldMk cId="148116499" sldId="553"/>
            <ac:spMk id="2" creationId="{EE3BA7C7-A3F5-43FC-9C46-9678967C3908}"/>
          </ac:spMkLst>
        </pc:spChg>
        <pc:picChg chg="del">
          <ac:chgData name="Axtmayer, Caitlin H" userId="3d3849bc-5f29-45db-8694-584d97c98df4" providerId="ADAL" clId="{8D0CD07E-12AA-4C6C-B884-B0D352BEFDB2}" dt="2025-04-30T20:13:15.289" v="366" actId="478"/>
          <ac:picMkLst>
            <pc:docMk/>
            <pc:sldMk cId="148116499" sldId="553"/>
            <ac:picMk id="4" creationId="{D31CDC74-0E7C-47F3-929D-79D204F25400}"/>
          </ac:picMkLst>
        </pc:picChg>
        <pc:picChg chg="del">
          <ac:chgData name="Axtmayer, Caitlin H" userId="3d3849bc-5f29-45db-8694-584d97c98df4" providerId="ADAL" clId="{8D0CD07E-12AA-4C6C-B884-B0D352BEFDB2}" dt="2025-04-30T20:13:23.673" v="367" actId="478"/>
          <ac:picMkLst>
            <pc:docMk/>
            <pc:sldMk cId="148116499" sldId="553"/>
            <ac:picMk id="5" creationId="{6B7B8266-132E-4F80-9C48-197995C2607B}"/>
          </ac:picMkLst>
        </pc:picChg>
        <pc:picChg chg="add mod">
          <ac:chgData name="Axtmayer, Caitlin H" userId="3d3849bc-5f29-45db-8694-584d97c98df4" providerId="ADAL" clId="{8D0CD07E-12AA-4C6C-B884-B0D352BEFDB2}" dt="2025-04-30T20:13:27.847" v="369" actId="1076"/>
          <ac:picMkLst>
            <pc:docMk/>
            <pc:sldMk cId="148116499" sldId="553"/>
            <ac:picMk id="6" creationId="{F8070677-F89D-AB97-26F8-CA7EA013A7D0}"/>
          </ac:picMkLst>
        </pc:picChg>
      </pc:sldChg>
      <pc:sldChg chg="modSp mod ord delCm modCm modNotesTx">
        <pc:chgData name="Axtmayer, Caitlin H" userId="3d3849bc-5f29-45db-8694-584d97c98df4" providerId="ADAL" clId="{8D0CD07E-12AA-4C6C-B884-B0D352BEFDB2}" dt="2025-04-30T20:43:55.443" v="475" actId="115"/>
        <pc:sldMkLst>
          <pc:docMk/>
          <pc:sldMk cId="3100457353" sldId="554"/>
        </pc:sldMkLst>
        <pc:spChg chg="mod">
          <ac:chgData name="Axtmayer, Caitlin H" userId="3d3849bc-5f29-45db-8694-584d97c98df4" providerId="ADAL" clId="{8D0CD07E-12AA-4C6C-B884-B0D352BEFDB2}" dt="2025-04-30T19:37:02.580" v="67" actId="20577"/>
          <ac:spMkLst>
            <pc:docMk/>
            <pc:sldMk cId="3100457353" sldId="554"/>
            <ac:spMk id="2" creationId="{EE3BA7C7-A3F5-43FC-9C46-9678967C3908}"/>
          </ac:spMkLst>
        </pc:spChg>
        <pc:extLst>
          <p:ext xmlns:p="http://schemas.openxmlformats.org/presentationml/2006/main" uri="{D6D511B9-2390-475A-947B-AFAB55BFBCF1}">
            <pc226:cmChg xmlns:pc226="http://schemas.microsoft.com/office/powerpoint/2022/06/main/command" chg="del mod">
              <pc226:chgData name="Axtmayer, Caitlin H" userId="3d3849bc-5f29-45db-8694-584d97c98df4" providerId="ADAL" clId="{8D0CD07E-12AA-4C6C-B884-B0D352BEFDB2}" dt="2025-04-30T19:37:06.164" v="68"/>
              <pc2:cmMkLst xmlns:pc2="http://schemas.microsoft.com/office/powerpoint/2019/9/main/command">
                <pc:docMk/>
                <pc:sldMk cId="3100457353" sldId="554"/>
                <pc2:cmMk id="{69E9D9D4-9B85-4C7A-8238-613CEAA6BC80}"/>
              </pc2:cmMkLst>
            </pc226:cmChg>
          </p:ext>
        </pc:extLst>
      </pc:sldChg>
      <pc:sldChg chg="delSp modSp mod ord modNotesTx">
        <pc:chgData name="Axtmayer, Caitlin H" userId="3d3849bc-5f29-45db-8694-584d97c98df4" providerId="ADAL" clId="{8D0CD07E-12AA-4C6C-B884-B0D352BEFDB2}" dt="2025-04-30T20:43:28.570" v="471" actId="115"/>
        <pc:sldMkLst>
          <pc:docMk/>
          <pc:sldMk cId="2351888140" sldId="556"/>
        </pc:sldMkLst>
        <pc:spChg chg="mod">
          <ac:chgData name="Axtmayer, Caitlin H" userId="3d3849bc-5f29-45db-8694-584d97c98df4" providerId="ADAL" clId="{8D0CD07E-12AA-4C6C-B884-B0D352BEFDB2}" dt="2025-04-30T20:42:46.940" v="464" actId="20577"/>
          <ac:spMkLst>
            <pc:docMk/>
            <pc:sldMk cId="2351888140" sldId="556"/>
            <ac:spMk id="2" creationId="{EE3BA7C7-A3F5-43FC-9C46-9678967C3908}"/>
          </ac:spMkLst>
        </pc:spChg>
        <pc:picChg chg="mod modCrop">
          <ac:chgData name="Axtmayer, Caitlin H" userId="3d3849bc-5f29-45db-8694-584d97c98df4" providerId="ADAL" clId="{8D0CD07E-12AA-4C6C-B884-B0D352BEFDB2}" dt="2025-04-30T20:43:12.138" v="468" actId="1076"/>
          <ac:picMkLst>
            <pc:docMk/>
            <pc:sldMk cId="2351888140" sldId="556"/>
            <ac:picMk id="6" creationId="{8A27901A-B8F4-4DCA-A0A6-650DCEDB9F46}"/>
          </ac:picMkLst>
        </pc:picChg>
        <pc:picChg chg="del">
          <ac:chgData name="Axtmayer, Caitlin H" userId="3d3849bc-5f29-45db-8694-584d97c98df4" providerId="ADAL" clId="{8D0CD07E-12AA-4C6C-B884-B0D352BEFDB2}" dt="2025-04-30T20:42:58.363" v="465" actId="478"/>
          <ac:picMkLst>
            <pc:docMk/>
            <pc:sldMk cId="2351888140" sldId="556"/>
            <ac:picMk id="7" creationId="{EB988AD9-40DE-4B1F-BB50-253D1CBC5A6E}"/>
          </ac:picMkLst>
        </pc:picChg>
      </pc:sldChg>
      <pc:sldChg chg="ord modNotesTx">
        <pc:chgData name="Axtmayer, Caitlin H" userId="3d3849bc-5f29-45db-8694-584d97c98df4" providerId="ADAL" clId="{8D0CD07E-12AA-4C6C-B884-B0D352BEFDB2}" dt="2025-04-30T20:40:28.926" v="430" actId="115"/>
        <pc:sldMkLst>
          <pc:docMk/>
          <pc:sldMk cId="577935227" sldId="557"/>
        </pc:sldMkLst>
      </pc:sldChg>
      <pc:sldChg chg="addSp delSp modSp mod ord modNotesTx">
        <pc:chgData name="Axtmayer, Caitlin H" userId="3d3849bc-5f29-45db-8694-584d97c98df4" providerId="ADAL" clId="{8D0CD07E-12AA-4C6C-B884-B0D352BEFDB2}" dt="2025-04-30T20:42:04.462" v="451" actId="1038"/>
        <pc:sldMkLst>
          <pc:docMk/>
          <pc:sldMk cId="2113364451" sldId="558"/>
        </pc:sldMkLst>
        <pc:picChg chg="mod ord">
          <ac:chgData name="Axtmayer, Caitlin H" userId="3d3849bc-5f29-45db-8694-584d97c98df4" providerId="ADAL" clId="{8D0CD07E-12AA-4C6C-B884-B0D352BEFDB2}" dt="2025-04-30T20:42:04.462" v="451" actId="1038"/>
          <ac:picMkLst>
            <pc:docMk/>
            <pc:sldMk cId="2113364451" sldId="558"/>
            <ac:picMk id="4" creationId="{0A69E3DD-3170-40CD-9290-868300292C7F}"/>
          </ac:picMkLst>
        </pc:picChg>
        <pc:picChg chg="del">
          <ac:chgData name="Axtmayer, Caitlin H" userId="3d3849bc-5f29-45db-8694-584d97c98df4" providerId="ADAL" clId="{8D0CD07E-12AA-4C6C-B884-B0D352BEFDB2}" dt="2025-04-30T20:41:46.579" v="444" actId="478"/>
          <ac:picMkLst>
            <pc:docMk/>
            <pc:sldMk cId="2113364451" sldId="558"/>
            <ac:picMk id="5" creationId="{F25DFED4-77E2-4BCC-8A74-01C64EB596D0}"/>
          </ac:picMkLst>
        </pc:picChg>
        <pc:picChg chg="add mod">
          <ac:chgData name="Axtmayer, Caitlin H" userId="3d3849bc-5f29-45db-8694-584d97c98df4" providerId="ADAL" clId="{8D0CD07E-12AA-4C6C-B884-B0D352BEFDB2}" dt="2025-04-30T20:41:54.138" v="445"/>
          <ac:picMkLst>
            <pc:docMk/>
            <pc:sldMk cId="2113364451" sldId="558"/>
            <ac:picMk id="6" creationId="{90183794-BC96-BD20-2963-64389C5A9F2D}"/>
          </ac:picMkLst>
        </pc:picChg>
      </pc:sldChg>
      <pc:sldChg chg="modSp mod">
        <pc:chgData name="Axtmayer, Caitlin H" userId="3d3849bc-5f29-45db-8694-584d97c98df4" providerId="ADAL" clId="{8D0CD07E-12AA-4C6C-B884-B0D352BEFDB2}" dt="2025-04-30T20:44:36.128" v="476" actId="1076"/>
        <pc:sldMkLst>
          <pc:docMk/>
          <pc:sldMk cId="1220078885" sldId="561"/>
        </pc:sldMkLst>
        <pc:spChg chg="mod">
          <ac:chgData name="Axtmayer, Caitlin H" userId="3d3849bc-5f29-45db-8694-584d97c98df4" providerId="ADAL" clId="{8D0CD07E-12AA-4C6C-B884-B0D352BEFDB2}" dt="2025-04-30T20:44:36.128" v="476" actId="1076"/>
          <ac:spMkLst>
            <pc:docMk/>
            <pc:sldMk cId="1220078885" sldId="561"/>
            <ac:spMk id="2" creationId="{EE3BA7C7-A3F5-43FC-9C46-9678967C3908}"/>
          </ac:spMkLst>
        </pc:spChg>
      </pc:sldChg>
      <pc:sldChg chg="modNotesTx">
        <pc:chgData name="Axtmayer, Caitlin H" userId="3d3849bc-5f29-45db-8694-584d97c98df4" providerId="ADAL" clId="{8D0CD07E-12AA-4C6C-B884-B0D352BEFDB2}" dt="2025-04-30T20:47:00.814" v="508" actId="20577"/>
        <pc:sldMkLst>
          <pc:docMk/>
          <pc:sldMk cId="795263242" sldId="562"/>
        </pc:sldMkLst>
      </pc:sldChg>
      <pc:sldChg chg="modSp mod ord modNotesTx">
        <pc:chgData name="Axtmayer, Caitlin H" userId="3d3849bc-5f29-45db-8694-584d97c98df4" providerId="ADAL" clId="{8D0CD07E-12AA-4C6C-B884-B0D352BEFDB2}" dt="2025-04-30T20:45:18.654" v="486" actId="20577"/>
        <pc:sldMkLst>
          <pc:docMk/>
          <pc:sldMk cId="3767091482" sldId="563"/>
        </pc:sldMkLst>
        <pc:spChg chg="mod">
          <ac:chgData name="Axtmayer, Caitlin H" userId="3d3849bc-5f29-45db-8694-584d97c98df4" providerId="ADAL" clId="{8D0CD07E-12AA-4C6C-B884-B0D352BEFDB2}" dt="2025-04-30T20:44:49.112" v="479" actId="1076"/>
          <ac:spMkLst>
            <pc:docMk/>
            <pc:sldMk cId="3767091482" sldId="563"/>
            <ac:spMk id="2" creationId="{EE3BA7C7-A3F5-43FC-9C46-9678967C3908}"/>
          </ac:spMkLst>
        </pc:spChg>
      </pc:sldChg>
      <pc:sldChg chg="modSp mod ord modNotesTx">
        <pc:chgData name="Axtmayer, Caitlin H" userId="3d3849bc-5f29-45db-8694-584d97c98df4" providerId="ADAL" clId="{8D0CD07E-12AA-4C6C-B884-B0D352BEFDB2}" dt="2025-04-30T20:46:10.206" v="501" actId="20577"/>
        <pc:sldMkLst>
          <pc:docMk/>
          <pc:sldMk cId="1822486356" sldId="564"/>
        </pc:sldMkLst>
        <pc:spChg chg="mod">
          <ac:chgData name="Axtmayer, Caitlin H" userId="3d3849bc-5f29-45db-8694-584d97c98df4" providerId="ADAL" clId="{8D0CD07E-12AA-4C6C-B884-B0D352BEFDB2}" dt="2025-04-30T20:45:30.149" v="494" actId="20577"/>
          <ac:spMkLst>
            <pc:docMk/>
            <pc:sldMk cId="1822486356" sldId="564"/>
            <ac:spMk id="2" creationId="{EE3BA7C7-A3F5-43FC-9C46-9678967C3908}"/>
          </ac:spMkLst>
        </pc:spChg>
      </pc:sldChg>
      <pc:sldChg chg="ord">
        <pc:chgData name="Axtmayer, Caitlin H" userId="3d3849bc-5f29-45db-8694-584d97c98df4" providerId="ADAL" clId="{8D0CD07E-12AA-4C6C-B884-B0D352BEFDB2}" dt="2025-04-30T20:46:23.855" v="503"/>
        <pc:sldMkLst>
          <pc:docMk/>
          <pc:sldMk cId="3106466465" sldId="565"/>
        </pc:sldMkLst>
      </pc:sldChg>
      <pc:sldChg chg="add del">
        <pc:chgData name="Axtmayer, Caitlin H" userId="3d3849bc-5f29-45db-8694-584d97c98df4" providerId="ADAL" clId="{8D0CD07E-12AA-4C6C-B884-B0D352BEFDB2}" dt="2025-04-30T20:47:31.417" v="511" actId="47"/>
        <pc:sldMkLst>
          <pc:docMk/>
          <pc:sldMk cId="832205797" sldId="566"/>
        </pc:sldMkLst>
      </pc:sldChg>
      <pc:sldChg chg="del">
        <pc:chgData name="Axtmayer, Caitlin H" userId="3d3849bc-5f29-45db-8694-584d97c98df4" providerId="ADAL" clId="{8D0CD07E-12AA-4C6C-B884-B0D352BEFDB2}" dt="2025-04-30T20:47:32.943" v="512" actId="47"/>
        <pc:sldMkLst>
          <pc:docMk/>
          <pc:sldMk cId="3280186193" sldId="567"/>
        </pc:sldMkLst>
      </pc:sldChg>
      <pc:sldChg chg="del">
        <pc:chgData name="Axtmayer, Caitlin H" userId="3d3849bc-5f29-45db-8694-584d97c98df4" providerId="ADAL" clId="{8D0CD07E-12AA-4C6C-B884-B0D352BEFDB2}" dt="2025-04-30T20:47:35.010" v="513" actId="47"/>
        <pc:sldMkLst>
          <pc:docMk/>
          <pc:sldMk cId="3749963224" sldId="568"/>
        </pc:sldMkLst>
      </pc:sldChg>
      <pc:sldChg chg="modSp mod modNotesTx">
        <pc:chgData name="Axtmayer, Caitlin H" userId="3d3849bc-5f29-45db-8694-584d97c98df4" providerId="ADAL" clId="{8D0CD07E-12AA-4C6C-B884-B0D352BEFDB2}" dt="2025-04-30T20:52:25.544" v="693" actId="114"/>
        <pc:sldMkLst>
          <pc:docMk/>
          <pc:sldMk cId="3807084292" sldId="570"/>
        </pc:sldMkLst>
        <pc:spChg chg="mod">
          <ac:chgData name="Axtmayer, Caitlin H" userId="3d3849bc-5f29-45db-8694-584d97c98df4" providerId="ADAL" clId="{8D0CD07E-12AA-4C6C-B884-B0D352BEFDB2}" dt="2025-04-30T20:51:36.035" v="684" actId="20577"/>
          <ac:spMkLst>
            <pc:docMk/>
            <pc:sldMk cId="3807084292" sldId="570"/>
            <ac:spMk id="2" creationId="{EE3BA7C7-A3F5-43FC-9C46-9678967C3908}"/>
          </ac:spMkLst>
        </pc:spChg>
      </pc:sldChg>
      <pc:sldChg chg="modNotesTx">
        <pc:chgData name="Axtmayer, Caitlin H" userId="3d3849bc-5f29-45db-8694-584d97c98df4" providerId="ADAL" clId="{8D0CD07E-12AA-4C6C-B884-B0D352BEFDB2}" dt="2025-04-30T20:53:14.590" v="699" actId="115"/>
        <pc:sldMkLst>
          <pc:docMk/>
          <pc:sldMk cId="1390146207" sldId="571"/>
        </pc:sldMkLst>
      </pc:sldChg>
      <pc:sldChg chg="modSp mod modNotesTx">
        <pc:chgData name="Axtmayer, Caitlin H" userId="3d3849bc-5f29-45db-8694-584d97c98df4" providerId="ADAL" clId="{8D0CD07E-12AA-4C6C-B884-B0D352BEFDB2}" dt="2025-04-30T20:53:40.523" v="706" actId="114"/>
        <pc:sldMkLst>
          <pc:docMk/>
          <pc:sldMk cId="1347846005" sldId="572"/>
        </pc:sldMkLst>
        <pc:spChg chg="mod">
          <ac:chgData name="Axtmayer, Caitlin H" userId="3d3849bc-5f29-45db-8694-584d97c98df4" providerId="ADAL" clId="{8D0CD07E-12AA-4C6C-B884-B0D352BEFDB2}" dt="2025-04-30T20:53:24.435" v="703" actId="20577"/>
          <ac:spMkLst>
            <pc:docMk/>
            <pc:sldMk cId="1347846005" sldId="572"/>
            <ac:spMk id="2" creationId="{EE3BA7C7-A3F5-43FC-9C46-9678967C3908}"/>
          </ac:spMkLst>
        </pc:spChg>
      </pc:sldChg>
      <pc:sldChg chg="modNotesTx">
        <pc:chgData name="Axtmayer, Caitlin H" userId="3d3849bc-5f29-45db-8694-584d97c98df4" providerId="ADAL" clId="{8D0CD07E-12AA-4C6C-B884-B0D352BEFDB2}" dt="2025-04-30T20:08:51.696" v="286" actId="115"/>
        <pc:sldMkLst>
          <pc:docMk/>
          <pc:sldMk cId="3294177564" sldId="573"/>
        </pc:sldMkLst>
      </pc:sldChg>
      <pc:sldChg chg="modSp mod ord modNotesTx">
        <pc:chgData name="Axtmayer, Caitlin H" userId="3d3849bc-5f29-45db-8694-584d97c98df4" providerId="ADAL" clId="{8D0CD07E-12AA-4C6C-B884-B0D352BEFDB2}" dt="2025-04-30T20:17:07.852" v="415" actId="115"/>
        <pc:sldMkLst>
          <pc:docMk/>
          <pc:sldMk cId="3195850710" sldId="574"/>
        </pc:sldMkLst>
        <pc:spChg chg="mod">
          <ac:chgData name="Axtmayer, Caitlin H" userId="3d3849bc-5f29-45db-8694-584d97c98df4" providerId="ADAL" clId="{8D0CD07E-12AA-4C6C-B884-B0D352BEFDB2}" dt="2025-04-30T20:16:36.931" v="406" actId="20577"/>
          <ac:spMkLst>
            <pc:docMk/>
            <pc:sldMk cId="3195850710" sldId="574"/>
            <ac:spMk id="2" creationId="{EE3BA7C7-A3F5-43FC-9C46-9678967C3908}"/>
          </ac:spMkLst>
        </pc:spChg>
      </pc:sldChg>
      <pc:sldChg chg="modSp mod modNotesTx">
        <pc:chgData name="Axtmayer, Caitlin H" userId="3d3849bc-5f29-45db-8694-584d97c98df4" providerId="ADAL" clId="{8D0CD07E-12AA-4C6C-B884-B0D352BEFDB2}" dt="2025-04-30T20:51:22.481" v="681" actId="20577"/>
        <pc:sldMkLst>
          <pc:docMk/>
          <pc:sldMk cId="1465289535" sldId="576"/>
        </pc:sldMkLst>
        <pc:spChg chg="mod">
          <ac:chgData name="Axtmayer, Caitlin H" userId="3d3849bc-5f29-45db-8694-584d97c98df4" providerId="ADAL" clId="{8D0CD07E-12AA-4C6C-B884-B0D352BEFDB2}" dt="2025-04-30T20:51:00.859" v="673" actId="1076"/>
          <ac:spMkLst>
            <pc:docMk/>
            <pc:sldMk cId="1465289535" sldId="576"/>
            <ac:spMk id="2" creationId="{EE3BA7C7-A3F5-43FC-9C46-9678967C3908}"/>
          </ac:spMkLst>
        </pc:spChg>
      </pc:sldChg>
      <pc:sldChg chg="modNotesTx">
        <pc:chgData name="Axtmayer, Caitlin H" userId="3d3849bc-5f29-45db-8694-584d97c98df4" providerId="ADAL" clId="{8D0CD07E-12AA-4C6C-B884-B0D352BEFDB2}" dt="2025-04-30T20:54:25.349" v="726" actId="20577"/>
        <pc:sldMkLst>
          <pc:docMk/>
          <pc:sldMk cId="1662651318" sldId="577"/>
        </pc:sldMkLst>
      </pc:sldChg>
      <pc:sldChg chg="modSp mod modNotesTx">
        <pc:chgData name="Axtmayer, Caitlin H" userId="3d3849bc-5f29-45db-8694-584d97c98df4" providerId="ADAL" clId="{8D0CD07E-12AA-4C6C-B884-B0D352BEFDB2}" dt="2025-04-30T20:54:58.930" v="778" actId="20577"/>
        <pc:sldMkLst>
          <pc:docMk/>
          <pc:sldMk cId="3272274467" sldId="579"/>
        </pc:sldMkLst>
        <pc:spChg chg="mod">
          <ac:chgData name="Axtmayer, Caitlin H" userId="3d3849bc-5f29-45db-8694-584d97c98df4" providerId="ADAL" clId="{8D0CD07E-12AA-4C6C-B884-B0D352BEFDB2}" dt="2025-04-30T20:54:44.466" v="774" actId="20577"/>
          <ac:spMkLst>
            <pc:docMk/>
            <pc:sldMk cId="3272274467" sldId="579"/>
            <ac:spMk id="2" creationId="{EE3BA7C7-A3F5-43FC-9C46-9678967C3908}"/>
          </ac:spMkLst>
        </pc:spChg>
      </pc:sldChg>
      <pc:sldChg chg="modNotesTx">
        <pc:chgData name="Axtmayer, Caitlin H" userId="3d3849bc-5f29-45db-8694-584d97c98df4" providerId="ADAL" clId="{8D0CD07E-12AA-4C6C-B884-B0D352BEFDB2}" dt="2025-04-30T20:55:19.673" v="780" actId="20577"/>
        <pc:sldMkLst>
          <pc:docMk/>
          <pc:sldMk cId="2256210946" sldId="581"/>
        </pc:sldMkLst>
      </pc:sldChg>
      <pc:sldChg chg="modSp mod modNotesTx">
        <pc:chgData name="Axtmayer, Caitlin H" userId="3d3849bc-5f29-45db-8694-584d97c98df4" providerId="ADAL" clId="{8D0CD07E-12AA-4C6C-B884-B0D352BEFDB2}" dt="2025-04-30T20:05:46.806" v="250" actId="20577"/>
        <pc:sldMkLst>
          <pc:docMk/>
          <pc:sldMk cId="423811730" sldId="583"/>
        </pc:sldMkLst>
        <pc:spChg chg="mod">
          <ac:chgData name="Axtmayer, Caitlin H" userId="3d3849bc-5f29-45db-8694-584d97c98df4" providerId="ADAL" clId="{8D0CD07E-12AA-4C6C-B884-B0D352BEFDB2}" dt="2025-04-30T20:05:46.806" v="250" actId="20577"/>
          <ac:spMkLst>
            <pc:docMk/>
            <pc:sldMk cId="423811730" sldId="583"/>
            <ac:spMk id="3" creationId="{D4C6F4A1-81E2-40E2-B139-EF1418799828}"/>
          </ac:spMkLst>
        </pc:spChg>
      </pc:sldChg>
      <pc:sldChg chg="modSp mod">
        <pc:chgData name="Axtmayer, Caitlin H" userId="3d3849bc-5f29-45db-8694-584d97c98df4" providerId="ADAL" clId="{8D0CD07E-12AA-4C6C-B884-B0D352BEFDB2}" dt="2025-05-01T14:50:48.209" v="914" actId="403"/>
        <pc:sldMkLst>
          <pc:docMk/>
          <pc:sldMk cId="1843718220" sldId="584"/>
        </pc:sldMkLst>
        <pc:spChg chg="mod">
          <ac:chgData name="Axtmayer, Caitlin H" userId="3d3849bc-5f29-45db-8694-584d97c98df4" providerId="ADAL" clId="{8D0CD07E-12AA-4C6C-B884-B0D352BEFDB2}" dt="2025-05-01T14:50:48.209" v="914" actId="403"/>
          <ac:spMkLst>
            <pc:docMk/>
            <pc:sldMk cId="1843718220" sldId="584"/>
            <ac:spMk id="3" creationId="{4E21808F-F28A-4867-A6FE-4978385873D7}"/>
          </ac:spMkLst>
        </pc:spChg>
      </pc:sldChg>
      <pc:sldChg chg="modSp add mod modNotesTx">
        <pc:chgData name="Axtmayer, Caitlin H" userId="3d3849bc-5f29-45db-8694-584d97c98df4" providerId="ADAL" clId="{8D0CD07E-12AA-4C6C-B884-B0D352BEFDB2}" dt="2025-04-30T20:05:05.659" v="245" actId="14100"/>
        <pc:sldMkLst>
          <pc:docMk/>
          <pc:sldMk cId="2539350457" sldId="585"/>
        </pc:sldMkLst>
        <pc:spChg chg="mod">
          <ac:chgData name="Axtmayer, Caitlin H" userId="3d3849bc-5f29-45db-8694-584d97c98df4" providerId="ADAL" clId="{8D0CD07E-12AA-4C6C-B884-B0D352BEFDB2}" dt="2025-04-30T20:04:58.064" v="243" actId="1076"/>
          <ac:spMkLst>
            <pc:docMk/>
            <pc:sldMk cId="2539350457" sldId="585"/>
            <ac:spMk id="3" creationId="{00000000-0000-0000-0000-000000000000}"/>
          </ac:spMkLst>
        </pc:spChg>
        <pc:spChg chg="mod">
          <ac:chgData name="Axtmayer, Caitlin H" userId="3d3849bc-5f29-45db-8694-584d97c98df4" providerId="ADAL" clId="{8D0CD07E-12AA-4C6C-B884-B0D352BEFDB2}" dt="2025-04-30T20:05:05.659" v="245" actId="14100"/>
          <ac:spMkLst>
            <pc:docMk/>
            <pc:sldMk cId="2539350457" sldId="585"/>
            <ac:spMk id="8" creationId="{25DD18CF-1C3C-476E-9EE6-E1FF7EA80C64}"/>
          </ac:spMkLst>
        </pc:spChg>
      </pc:sldChg>
      <pc:sldChg chg="delSp modSp add mod ord modNotesTx">
        <pc:chgData name="Axtmayer, Caitlin H" userId="3d3849bc-5f29-45db-8694-584d97c98df4" providerId="ADAL" clId="{8D0CD07E-12AA-4C6C-B884-B0D352BEFDB2}" dt="2025-04-30T20:06:55.478" v="265" actId="20577"/>
        <pc:sldMkLst>
          <pc:docMk/>
          <pc:sldMk cId="3344901249" sldId="586"/>
        </pc:sldMkLst>
        <pc:spChg chg="mod">
          <ac:chgData name="Axtmayer, Caitlin H" userId="3d3849bc-5f29-45db-8694-584d97c98df4" providerId="ADAL" clId="{8D0CD07E-12AA-4C6C-B884-B0D352BEFDB2}" dt="2025-04-30T20:06:28.612" v="259" actId="1076"/>
          <ac:spMkLst>
            <pc:docMk/>
            <pc:sldMk cId="3344901249" sldId="586"/>
            <ac:spMk id="3" creationId="{00000000-0000-0000-0000-000000000000}"/>
          </ac:spMkLst>
        </pc:spChg>
        <pc:spChg chg="mod">
          <ac:chgData name="Axtmayer, Caitlin H" userId="3d3849bc-5f29-45db-8694-584d97c98df4" providerId="ADAL" clId="{8D0CD07E-12AA-4C6C-B884-B0D352BEFDB2}" dt="2025-04-30T20:06:24.598" v="258" actId="27636"/>
          <ac:spMkLst>
            <pc:docMk/>
            <pc:sldMk cId="3344901249" sldId="586"/>
            <ac:spMk id="8" creationId="{25DD18CF-1C3C-476E-9EE6-E1FF7EA80C64}"/>
          </ac:spMkLst>
        </pc:spChg>
        <pc:picChg chg="del">
          <ac:chgData name="Axtmayer, Caitlin H" userId="3d3849bc-5f29-45db-8694-584d97c98df4" providerId="ADAL" clId="{8D0CD07E-12AA-4C6C-B884-B0D352BEFDB2}" dt="2025-04-30T20:06:49.537" v="262" actId="478"/>
          <ac:picMkLst>
            <pc:docMk/>
            <pc:sldMk cId="3344901249" sldId="586"/>
            <ac:picMk id="5" creationId="{2CFE6733-9E34-4B24-88E0-09420AAB0E14}"/>
          </ac:picMkLst>
        </pc:picChg>
        <pc:picChg chg="del">
          <ac:chgData name="Axtmayer, Caitlin H" userId="3d3849bc-5f29-45db-8694-584d97c98df4" providerId="ADAL" clId="{8D0CD07E-12AA-4C6C-B884-B0D352BEFDB2}" dt="2025-04-30T20:06:50.788" v="263" actId="478"/>
          <ac:picMkLst>
            <pc:docMk/>
            <pc:sldMk cId="3344901249" sldId="586"/>
            <ac:picMk id="7" creationId="{F28B1442-12F7-4551-A533-370FF72ECBAA}"/>
          </ac:picMkLst>
        </pc:picChg>
      </pc:sldChg>
      <pc:sldChg chg="delSp modSp add mod ord modNotesTx">
        <pc:chgData name="Axtmayer, Caitlin H" userId="3d3849bc-5f29-45db-8694-584d97c98df4" providerId="ADAL" clId="{8D0CD07E-12AA-4C6C-B884-B0D352BEFDB2}" dt="2025-04-30T20:08:06.264" v="280" actId="20577"/>
        <pc:sldMkLst>
          <pc:docMk/>
          <pc:sldMk cId="10408754" sldId="587"/>
        </pc:sldMkLst>
        <pc:spChg chg="mod">
          <ac:chgData name="Axtmayer, Caitlin H" userId="3d3849bc-5f29-45db-8694-584d97c98df4" providerId="ADAL" clId="{8D0CD07E-12AA-4C6C-B884-B0D352BEFDB2}" dt="2025-04-30T20:07:48.149" v="275" actId="20577"/>
          <ac:spMkLst>
            <pc:docMk/>
            <pc:sldMk cId="10408754" sldId="587"/>
            <ac:spMk id="2" creationId="{EE3BA7C7-A3F5-43FC-9C46-9678967C3908}"/>
          </ac:spMkLst>
        </pc:spChg>
        <pc:picChg chg="del">
          <ac:chgData name="Axtmayer, Caitlin H" userId="3d3849bc-5f29-45db-8694-584d97c98df4" providerId="ADAL" clId="{8D0CD07E-12AA-4C6C-B884-B0D352BEFDB2}" dt="2025-04-30T20:07:51.102" v="276" actId="478"/>
          <ac:picMkLst>
            <pc:docMk/>
            <pc:sldMk cId="10408754" sldId="587"/>
            <ac:picMk id="4" creationId="{1C985AB8-6542-4941-B909-460DFED0DA2D}"/>
          </ac:picMkLst>
        </pc:picChg>
      </pc:sldChg>
      <pc:sldChg chg="addSp delSp modSp add mod modNotesTx">
        <pc:chgData name="Axtmayer, Caitlin H" userId="3d3849bc-5f29-45db-8694-584d97c98df4" providerId="ADAL" clId="{8D0CD07E-12AA-4C6C-B884-B0D352BEFDB2}" dt="2025-04-30T20:16:11.664" v="402" actId="167"/>
        <pc:sldMkLst>
          <pc:docMk/>
          <pc:sldMk cId="2547425" sldId="588"/>
        </pc:sldMkLst>
        <pc:spChg chg="mod">
          <ac:chgData name="Axtmayer, Caitlin H" userId="3d3849bc-5f29-45db-8694-584d97c98df4" providerId="ADAL" clId="{8D0CD07E-12AA-4C6C-B884-B0D352BEFDB2}" dt="2025-04-30T20:14:45.318" v="384" actId="404"/>
          <ac:spMkLst>
            <pc:docMk/>
            <pc:sldMk cId="2547425" sldId="588"/>
            <ac:spMk id="2" creationId="{EE3BA7C7-A3F5-43FC-9C46-9678967C3908}"/>
          </ac:spMkLst>
        </pc:spChg>
        <pc:picChg chg="add mod">
          <ac:chgData name="Axtmayer, Caitlin H" userId="3d3849bc-5f29-45db-8694-584d97c98df4" providerId="ADAL" clId="{8D0CD07E-12AA-4C6C-B884-B0D352BEFDB2}" dt="2025-04-30T20:16:08.867" v="401" actId="1076"/>
          <ac:picMkLst>
            <pc:docMk/>
            <pc:sldMk cId="2547425" sldId="588"/>
            <ac:picMk id="4" creationId="{0E23424B-8106-ACEF-498A-902DEAA716A9}"/>
          </ac:picMkLst>
        </pc:picChg>
        <pc:picChg chg="add mod ord">
          <ac:chgData name="Axtmayer, Caitlin H" userId="3d3849bc-5f29-45db-8694-584d97c98df4" providerId="ADAL" clId="{8D0CD07E-12AA-4C6C-B884-B0D352BEFDB2}" dt="2025-04-30T20:16:11.664" v="402" actId="167"/>
          <ac:picMkLst>
            <pc:docMk/>
            <pc:sldMk cId="2547425" sldId="588"/>
            <ac:picMk id="5" creationId="{FCBBDE04-A521-3FB5-47E9-24D38BA69992}"/>
          </ac:picMkLst>
        </pc:picChg>
        <pc:picChg chg="del">
          <ac:chgData name="Axtmayer, Caitlin H" userId="3d3849bc-5f29-45db-8694-584d97c98df4" providerId="ADAL" clId="{8D0CD07E-12AA-4C6C-B884-B0D352BEFDB2}" dt="2025-04-30T20:15:46.788" v="398" actId="478"/>
          <ac:picMkLst>
            <pc:docMk/>
            <pc:sldMk cId="2547425" sldId="588"/>
            <ac:picMk id="6" creationId="{F8070677-F89D-AB97-26F8-CA7EA013A7D0}"/>
          </ac:picMkLst>
        </pc:picChg>
      </pc:sldChg>
      <pc:sldChg chg="addSp delSp modSp add mod modNotesTx">
        <pc:chgData name="Axtmayer, Caitlin H" userId="3d3849bc-5f29-45db-8694-584d97c98df4" providerId="ADAL" clId="{8D0CD07E-12AA-4C6C-B884-B0D352BEFDB2}" dt="2025-04-30T20:50:44.722" v="664" actId="478"/>
        <pc:sldMkLst>
          <pc:docMk/>
          <pc:sldMk cId="459483018" sldId="589"/>
        </pc:sldMkLst>
        <pc:spChg chg="del mod">
          <ac:chgData name="Axtmayer, Caitlin H" userId="3d3849bc-5f29-45db-8694-584d97c98df4" providerId="ADAL" clId="{8D0CD07E-12AA-4C6C-B884-B0D352BEFDB2}" dt="2025-04-30T20:48:03.757" v="549" actId="478"/>
          <ac:spMkLst>
            <pc:docMk/>
            <pc:sldMk cId="459483018" sldId="589"/>
            <ac:spMk id="2" creationId="{EE3BA7C7-A3F5-43FC-9C46-9678967C3908}"/>
          </ac:spMkLst>
        </pc:spChg>
        <pc:spChg chg="mod">
          <ac:chgData name="Axtmayer, Caitlin H" userId="3d3849bc-5f29-45db-8694-584d97c98df4" providerId="ADAL" clId="{8D0CD07E-12AA-4C6C-B884-B0D352BEFDB2}" dt="2025-04-30T20:47:56.049" v="539" actId="20577"/>
          <ac:spMkLst>
            <pc:docMk/>
            <pc:sldMk cId="459483018" sldId="589"/>
            <ac:spMk id="3" creationId="{52BBA9E8-7EF1-48AB-97C3-1B3A80C6B18E}"/>
          </ac:spMkLst>
        </pc:spChg>
        <pc:spChg chg="add mod">
          <ac:chgData name="Axtmayer, Caitlin H" userId="3d3849bc-5f29-45db-8694-584d97c98df4" providerId="ADAL" clId="{8D0CD07E-12AA-4C6C-B884-B0D352BEFDB2}" dt="2025-04-30T20:50:12.009" v="656" actId="207"/>
          <ac:spMkLst>
            <pc:docMk/>
            <pc:sldMk cId="459483018" sldId="589"/>
            <ac:spMk id="5" creationId="{F1A9D5CB-8781-8A60-5DF3-61DC04BECD69}"/>
          </ac:spMkLst>
        </pc:spChg>
        <pc:spChg chg="add mod">
          <ac:chgData name="Axtmayer, Caitlin H" userId="3d3849bc-5f29-45db-8694-584d97c98df4" providerId="ADAL" clId="{8D0CD07E-12AA-4C6C-B884-B0D352BEFDB2}" dt="2025-04-30T20:50:34.015" v="661" actId="207"/>
          <ac:spMkLst>
            <pc:docMk/>
            <pc:sldMk cId="459483018" sldId="589"/>
            <ac:spMk id="6" creationId="{B5B2303D-F80D-C610-68A7-3747A48F7073}"/>
          </ac:spMkLst>
        </pc:spChg>
        <pc:spChg chg="add mod">
          <ac:chgData name="Axtmayer, Caitlin H" userId="3d3849bc-5f29-45db-8694-584d97c98df4" providerId="ADAL" clId="{8D0CD07E-12AA-4C6C-B884-B0D352BEFDB2}" dt="2025-04-30T20:50:38.992" v="662" actId="1076"/>
          <ac:spMkLst>
            <pc:docMk/>
            <pc:sldMk cId="459483018" sldId="589"/>
            <ac:spMk id="7" creationId="{915F61C6-3BA9-2997-4760-3FCB9C94BE1D}"/>
          </ac:spMkLst>
        </pc:spChg>
        <pc:spChg chg="add mod">
          <ac:chgData name="Axtmayer, Caitlin H" userId="3d3849bc-5f29-45db-8694-584d97c98df4" providerId="ADAL" clId="{8D0CD07E-12AA-4C6C-B884-B0D352BEFDB2}" dt="2025-04-30T20:50:14.503" v="657" actId="1076"/>
          <ac:spMkLst>
            <pc:docMk/>
            <pc:sldMk cId="459483018" sldId="589"/>
            <ac:spMk id="8" creationId="{4FC82B34-89BA-15DA-F602-21F29C1D8F38}"/>
          </ac:spMkLst>
        </pc:spChg>
        <pc:picChg chg="del">
          <ac:chgData name="Axtmayer, Caitlin H" userId="3d3849bc-5f29-45db-8694-584d97c98df4" providerId="ADAL" clId="{8D0CD07E-12AA-4C6C-B884-B0D352BEFDB2}" dt="2025-04-30T20:50:44.722" v="664" actId="478"/>
          <ac:picMkLst>
            <pc:docMk/>
            <pc:sldMk cId="459483018" sldId="589"/>
            <ac:picMk id="4" creationId="{61C159E8-876C-4922-ADAA-266C1F81ADC6}"/>
          </ac:picMkLst>
        </pc:picChg>
      </pc:sldChg>
    </pc:docChg>
  </pc:docChgLst>
  <pc:docChgLst>
    <pc:chgData name="Axtmayer, Caitlin H" userId="3d3849bc-5f29-45db-8694-584d97c98df4" providerId="ADAL" clId="{E9EC94A2-5D75-425D-90EB-D17C5E2C8EEF}"/>
    <pc:docChg chg="undo custSel modSld">
      <pc:chgData name="Axtmayer, Caitlin H" userId="3d3849bc-5f29-45db-8694-584d97c98df4" providerId="ADAL" clId="{E9EC94A2-5D75-425D-90EB-D17C5E2C8EEF}" dt="2023-02-10T17:48:10.688" v="73" actId="20577"/>
      <pc:docMkLst>
        <pc:docMk/>
      </pc:docMkLst>
      <pc:sldChg chg="modSp mod">
        <pc:chgData name="Axtmayer, Caitlin H" userId="3d3849bc-5f29-45db-8694-584d97c98df4" providerId="ADAL" clId="{E9EC94A2-5D75-425D-90EB-D17C5E2C8EEF}" dt="2023-02-10T16:59:40.096" v="0" actId="20577"/>
        <pc:sldMkLst>
          <pc:docMk/>
          <pc:sldMk cId="2667446227" sldId="256"/>
        </pc:sldMkLst>
        <pc:spChg chg="mod">
          <ac:chgData name="Axtmayer, Caitlin H" userId="3d3849bc-5f29-45db-8694-584d97c98df4" providerId="ADAL" clId="{E9EC94A2-5D75-425D-90EB-D17C5E2C8EEF}" dt="2023-02-10T16:59:40.096" v="0" actId="20577"/>
          <ac:spMkLst>
            <pc:docMk/>
            <pc:sldMk cId="2667446227" sldId="256"/>
            <ac:spMk id="13" creationId="{B811773E-546D-C135-155E-9AE6BDC4639E}"/>
          </ac:spMkLst>
        </pc:spChg>
      </pc:sldChg>
      <pc:sldChg chg="modNotesTx">
        <pc:chgData name="Axtmayer, Caitlin H" userId="3d3849bc-5f29-45db-8694-584d97c98df4" providerId="ADAL" clId="{E9EC94A2-5D75-425D-90EB-D17C5E2C8EEF}" dt="2023-02-10T17:48:10.688" v="73" actId="20577"/>
        <pc:sldMkLst>
          <pc:docMk/>
          <pc:sldMk cId="4264829974" sldId="265"/>
        </pc:sldMkLst>
      </pc:sldChg>
      <pc:sldChg chg="modNotesTx">
        <pc:chgData name="Axtmayer, Caitlin H" userId="3d3849bc-5f29-45db-8694-584d97c98df4" providerId="ADAL" clId="{E9EC94A2-5D75-425D-90EB-D17C5E2C8EEF}" dt="2023-02-10T17:08:12.907" v="65"/>
        <pc:sldMkLst>
          <pc:docMk/>
          <pc:sldMk cId="3681135296" sldId="266"/>
        </pc:sldMkLst>
      </pc:sldChg>
      <pc:sldChg chg="modNotesTx">
        <pc:chgData name="Axtmayer, Caitlin H" userId="3d3849bc-5f29-45db-8694-584d97c98df4" providerId="ADAL" clId="{E9EC94A2-5D75-425D-90EB-D17C5E2C8EEF}" dt="2023-02-10T17:45:22.669" v="69"/>
        <pc:sldMkLst>
          <pc:docMk/>
          <pc:sldMk cId="2323346108" sldId="536"/>
        </pc:sldMkLst>
      </pc:sldChg>
      <pc:sldChg chg="modSp modNotesTx">
        <pc:chgData name="Axtmayer, Caitlin H" userId="3d3849bc-5f29-45db-8694-584d97c98df4" providerId="ADAL" clId="{E9EC94A2-5D75-425D-90EB-D17C5E2C8EEF}" dt="2023-02-10T17:03:17.616" v="44"/>
        <pc:sldMkLst>
          <pc:docMk/>
          <pc:sldMk cId="3160288537" sldId="544"/>
        </pc:sldMkLst>
        <pc:graphicFrameChg chg="mod">
          <ac:chgData name="Axtmayer, Caitlin H" userId="3d3849bc-5f29-45db-8694-584d97c98df4" providerId="ADAL" clId="{E9EC94A2-5D75-425D-90EB-D17C5E2C8EEF}" dt="2023-02-10T17:01:57.071" v="43" actId="20577"/>
          <ac:graphicFrameMkLst>
            <pc:docMk/>
            <pc:sldMk cId="3160288537" sldId="544"/>
            <ac:graphicFrameMk id="12" creationId="{C4B08676-599A-4744-8808-D8C12C762389}"/>
          </ac:graphicFrameMkLst>
        </pc:graphicFrameChg>
      </pc:sldChg>
      <pc:sldChg chg="addSp delSp modSp mod delAnim modNotesTx">
        <pc:chgData name="Axtmayer, Caitlin H" userId="3d3849bc-5f29-45db-8694-584d97c98df4" providerId="ADAL" clId="{E9EC94A2-5D75-425D-90EB-D17C5E2C8EEF}" dt="2023-02-10T17:07:37.473" v="62" actId="207"/>
        <pc:sldMkLst>
          <pc:docMk/>
          <pc:sldMk cId="2384084804" sldId="546"/>
        </pc:sldMkLst>
        <pc:spChg chg="add del mod">
          <ac:chgData name="Axtmayer, Caitlin H" userId="3d3849bc-5f29-45db-8694-584d97c98df4" providerId="ADAL" clId="{E9EC94A2-5D75-425D-90EB-D17C5E2C8EEF}" dt="2023-02-10T17:05:12.620" v="52" actId="1032"/>
          <ac:spMkLst>
            <pc:docMk/>
            <pc:sldMk cId="2384084804" sldId="546"/>
            <ac:spMk id="4" creationId="{A1EDD7E2-58F4-4B98-A9D4-A2160BD37C5A}"/>
          </ac:spMkLst>
        </pc:spChg>
        <pc:graphicFrameChg chg="add mod modGraphic">
          <ac:chgData name="Axtmayer, Caitlin H" userId="3d3849bc-5f29-45db-8694-584d97c98df4" providerId="ADAL" clId="{E9EC94A2-5D75-425D-90EB-D17C5E2C8EEF}" dt="2023-02-10T17:07:37.473" v="62" actId="207"/>
          <ac:graphicFrameMkLst>
            <pc:docMk/>
            <pc:sldMk cId="2384084804" sldId="546"/>
            <ac:graphicFrameMk id="5" creationId="{862DC5D1-9292-452C-9888-DB83685DE036}"/>
          </ac:graphicFrameMkLst>
        </pc:graphicFrameChg>
        <pc:graphicFrameChg chg="del mod">
          <ac:chgData name="Axtmayer, Caitlin H" userId="3d3849bc-5f29-45db-8694-584d97c98df4" providerId="ADAL" clId="{E9EC94A2-5D75-425D-90EB-D17C5E2C8EEF}" dt="2023-02-10T17:04:52.147" v="51" actId="478"/>
          <ac:graphicFrameMkLst>
            <pc:docMk/>
            <pc:sldMk cId="2384084804" sldId="546"/>
            <ac:graphicFrameMk id="8" creationId="{E720C35A-40B4-46F7-8CFC-D21BD984108E}"/>
          </ac:graphicFrameMkLst>
        </pc:graphicFrameChg>
        <pc:graphicFrameChg chg="mod">
          <ac:chgData name="Axtmayer, Caitlin H" userId="3d3849bc-5f29-45db-8694-584d97c98df4" providerId="ADAL" clId="{E9EC94A2-5D75-425D-90EB-D17C5E2C8EEF}" dt="2023-02-10T17:04:42.178" v="48" actId="478"/>
          <ac:graphicFrameMkLst>
            <pc:docMk/>
            <pc:sldMk cId="2384084804" sldId="546"/>
            <ac:graphicFrameMk id="9" creationId="{0F95D8EF-18E9-4C0E-B266-B496984ADD29}"/>
          </ac:graphicFrameMkLst>
        </pc:graphicFrameChg>
        <pc:graphicFrameChg chg="del">
          <ac:chgData name="Axtmayer, Caitlin H" userId="3d3849bc-5f29-45db-8694-584d97c98df4" providerId="ADAL" clId="{E9EC94A2-5D75-425D-90EB-D17C5E2C8EEF}" dt="2023-02-10T17:04:32.256" v="46" actId="478"/>
          <ac:graphicFrameMkLst>
            <pc:docMk/>
            <pc:sldMk cId="2384084804" sldId="546"/>
            <ac:graphicFrameMk id="10" creationId="{4151139E-FCD8-45CB-BB4F-EE6FA26C7399}"/>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27F232-3C86-4E5C-B2BC-91585C7078E6}"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en-US"/>
        </a:p>
      </dgm:t>
    </dgm:pt>
    <dgm:pt modelId="{B4BA8DA2-1892-4919-9357-8903C6472E66}">
      <dgm:prSet phldrT="[Text]" custT="1"/>
      <dgm:spPr>
        <a:solidFill>
          <a:srgbClr val="3098CE"/>
        </a:solidFill>
      </dgm:spPr>
      <dgm:t>
        <a:bodyPr/>
        <a:lstStyle/>
        <a:p>
          <a:r>
            <a:rPr lang="en-US" sz="2200" dirty="0">
              <a:solidFill>
                <a:schemeClr val="bg1"/>
              </a:solidFill>
              <a:latin typeface="Arial" panose="020B0604020202020204" pitchFamily="34" charset="0"/>
              <a:cs typeface="Arial" panose="020B0604020202020204" pitchFamily="34" charset="0"/>
            </a:rPr>
            <a:t>Understand the importance of approaching a patient health history using a trauma-informed perspective</a:t>
          </a:r>
          <a:endParaRPr lang="en-US" sz="2200" b="0" i="0" dirty="0">
            <a:solidFill>
              <a:schemeClr val="bg1"/>
            </a:solidFill>
            <a:latin typeface="Arial" panose="020B0604020202020204" pitchFamily="34" charset="0"/>
            <a:cs typeface="Arial" panose="020B0604020202020204" pitchFamily="34" charset="0"/>
          </a:endParaRPr>
        </a:p>
      </dgm:t>
    </dgm:pt>
    <dgm:pt modelId="{DE0BC188-87A6-4C01-B0C6-BA80014A8C4D}" type="parTrans" cxnId="{32CE9D63-20D1-4025-B5C6-E335F8FCC560}">
      <dgm:prSet/>
      <dgm:spPr/>
      <dgm:t>
        <a:bodyPr/>
        <a:lstStyle/>
        <a:p>
          <a:endParaRPr lang="en-US"/>
        </a:p>
      </dgm:t>
    </dgm:pt>
    <dgm:pt modelId="{C50B1AB1-B66A-47C3-90D1-D88F762F7E01}" type="sibTrans" cxnId="{32CE9D63-20D1-4025-B5C6-E335F8FCC560}">
      <dgm:prSet/>
      <dgm:spPr/>
      <dgm:t>
        <a:bodyPr/>
        <a:lstStyle/>
        <a:p>
          <a:endParaRPr lang="en-US"/>
        </a:p>
      </dgm:t>
    </dgm:pt>
    <dgm:pt modelId="{0AE186B6-8EE6-4493-BC85-17FCAEB68CAE}">
      <dgm:prSet phldrT="[Text]" custT="1"/>
      <dgm:spPr>
        <a:solidFill>
          <a:srgbClr val="4173BB"/>
        </a:solidFill>
      </dgm:spPr>
      <dgm:t>
        <a:bodyPr/>
        <a:lstStyle/>
        <a:p>
          <a:r>
            <a:rPr lang="en-US" sz="2350" dirty="0">
              <a:solidFill>
                <a:schemeClr val="bg1"/>
              </a:solidFill>
              <a:latin typeface="Arial" panose="020B0604020202020204" pitchFamily="34" charset="0"/>
              <a:cs typeface="Arial" panose="020B0604020202020204" pitchFamily="34" charset="0"/>
            </a:rPr>
            <a:t>Identify potential health history elements/questions that might be challenging</a:t>
          </a:r>
        </a:p>
      </dgm:t>
    </dgm:pt>
    <dgm:pt modelId="{94ADC0D2-B0D5-472E-BAC4-A2E140A208EC}" type="parTrans" cxnId="{B85F2940-454F-462C-BCD4-88202E8AAFDE}">
      <dgm:prSet/>
      <dgm:spPr/>
      <dgm:t>
        <a:bodyPr/>
        <a:lstStyle/>
        <a:p>
          <a:endParaRPr lang="en-US"/>
        </a:p>
      </dgm:t>
    </dgm:pt>
    <dgm:pt modelId="{8D93F7DF-A232-4F8D-8F3C-CC004CE439C4}" type="sibTrans" cxnId="{B85F2940-454F-462C-BCD4-88202E8AAFDE}">
      <dgm:prSet/>
      <dgm:spPr/>
      <dgm:t>
        <a:bodyPr/>
        <a:lstStyle/>
        <a:p>
          <a:endParaRPr lang="en-US"/>
        </a:p>
      </dgm:t>
    </dgm:pt>
    <dgm:pt modelId="{43997DBA-D0BE-42BA-AE12-87AFD979375B}">
      <dgm:prSet phldrT="[Text]" custT="1"/>
      <dgm:spPr/>
      <dgm:t>
        <a:bodyPr/>
        <a:lstStyle/>
        <a:p>
          <a:r>
            <a:rPr lang="en-US" sz="2300" dirty="0">
              <a:solidFill>
                <a:schemeClr val="bg1"/>
              </a:solidFill>
              <a:latin typeface="Arial" panose="020B0604020202020204" pitchFamily="34" charset="0"/>
              <a:cs typeface="Arial" panose="020B0604020202020204" pitchFamily="34" charset="0"/>
            </a:rPr>
            <a:t>Incorporate trauma-informed principles in new and ongoing patient encounters</a:t>
          </a:r>
        </a:p>
      </dgm:t>
    </dgm:pt>
    <dgm:pt modelId="{6F77F151-5B6D-4395-861E-E754766D1C18}" type="parTrans" cxnId="{1FDDE746-C0EF-4CD4-981D-F93AF0FBA4F1}">
      <dgm:prSet/>
      <dgm:spPr/>
      <dgm:t>
        <a:bodyPr/>
        <a:lstStyle/>
        <a:p>
          <a:endParaRPr lang="en-US"/>
        </a:p>
      </dgm:t>
    </dgm:pt>
    <dgm:pt modelId="{A757978E-39AB-41A9-B886-F22BD3677F35}" type="sibTrans" cxnId="{1FDDE746-C0EF-4CD4-981D-F93AF0FBA4F1}">
      <dgm:prSet/>
      <dgm:spPr/>
      <dgm:t>
        <a:bodyPr/>
        <a:lstStyle/>
        <a:p>
          <a:endParaRPr lang="en-US"/>
        </a:p>
      </dgm:t>
    </dgm:pt>
    <dgm:pt modelId="{91EE559E-2F68-47F1-9289-7D21D74201AA}" type="pres">
      <dgm:prSet presAssocID="{0327F232-3C86-4E5C-B2BC-91585C7078E6}" presName="linear" presStyleCnt="0">
        <dgm:presLayoutVars>
          <dgm:dir/>
          <dgm:animLvl val="lvl"/>
          <dgm:resizeHandles val="exact"/>
        </dgm:presLayoutVars>
      </dgm:prSet>
      <dgm:spPr/>
    </dgm:pt>
    <dgm:pt modelId="{1D338CED-394D-4EC6-8838-C539BD76E9BD}" type="pres">
      <dgm:prSet presAssocID="{B4BA8DA2-1892-4919-9357-8903C6472E66}" presName="parentLin" presStyleCnt="0"/>
      <dgm:spPr/>
    </dgm:pt>
    <dgm:pt modelId="{320337DD-9799-4754-BEC9-CC3ED09CC9A2}" type="pres">
      <dgm:prSet presAssocID="{B4BA8DA2-1892-4919-9357-8903C6472E66}" presName="parentLeftMargin" presStyleLbl="node1" presStyleIdx="0" presStyleCnt="3"/>
      <dgm:spPr/>
    </dgm:pt>
    <dgm:pt modelId="{B3662958-990A-4490-A9AF-5C1D2CA026FB}" type="pres">
      <dgm:prSet presAssocID="{B4BA8DA2-1892-4919-9357-8903C6472E66}" presName="parentText" presStyleLbl="node1" presStyleIdx="0" presStyleCnt="3" custScaleX="128923" custScaleY="78816" custLinFactNeighborX="7844" custLinFactNeighborY="17871">
        <dgm:presLayoutVars>
          <dgm:chMax val="0"/>
          <dgm:bulletEnabled val="1"/>
        </dgm:presLayoutVars>
      </dgm:prSet>
      <dgm:spPr/>
    </dgm:pt>
    <dgm:pt modelId="{1E935196-0F69-47CB-95D6-EFF4E166D13F}" type="pres">
      <dgm:prSet presAssocID="{B4BA8DA2-1892-4919-9357-8903C6472E66}" presName="negativeSpace" presStyleCnt="0"/>
      <dgm:spPr/>
    </dgm:pt>
    <dgm:pt modelId="{7D104542-EF33-4A12-ACA9-C2785683D2C3}" type="pres">
      <dgm:prSet presAssocID="{B4BA8DA2-1892-4919-9357-8903C6472E66}" presName="childText" presStyleLbl="conFgAcc1" presStyleIdx="0" presStyleCnt="3" custLinFactNeighborY="-69116">
        <dgm:presLayoutVars>
          <dgm:bulletEnabled val="1"/>
        </dgm:presLayoutVars>
      </dgm:prSet>
      <dgm:spPr>
        <a:noFill/>
        <a:ln>
          <a:noFill/>
        </a:ln>
      </dgm:spPr>
    </dgm:pt>
    <dgm:pt modelId="{1E1EB328-BDF9-493D-80CE-E1B8B5383549}" type="pres">
      <dgm:prSet presAssocID="{C50B1AB1-B66A-47C3-90D1-D88F762F7E01}" presName="spaceBetweenRectangles" presStyleCnt="0"/>
      <dgm:spPr/>
    </dgm:pt>
    <dgm:pt modelId="{4D5812CD-4014-42DE-970D-7ACB23D6A7ED}" type="pres">
      <dgm:prSet presAssocID="{0AE186B6-8EE6-4493-BC85-17FCAEB68CAE}" presName="parentLin" presStyleCnt="0"/>
      <dgm:spPr/>
    </dgm:pt>
    <dgm:pt modelId="{50328ADA-BAC5-48FF-98A0-2AAD644BDAC2}" type="pres">
      <dgm:prSet presAssocID="{0AE186B6-8EE6-4493-BC85-17FCAEB68CAE}" presName="parentLeftMargin" presStyleLbl="node1" presStyleIdx="0" presStyleCnt="3"/>
      <dgm:spPr/>
    </dgm:pt>
    <dgm:pt modelId="{BF7D2436-F9AB-4EC0-84D9-F3464F8CB094}" type="pres">
      <dgm:prSet presAssocID="{0AE186B6-8EE6-4493-BC85-17FCAEB68CAE}" presName="parentText" presStyleLbl="node1" presStyleIdx="1" presStyleCnt="3" custScaleX="128254" custScaleY="87745">
        <dgm:presLayoutVars>
          <dgm:chMax val="0"/>
          <dgm:bulletEnabled val="1"/>
        </dgm:presLayoutVars>
      </dgm:prSet>
      <dgm:spPr/>
    </dgm:pt>
    <dgm:pt modelId="{E4A1C399-BBBE-42E2-8822-36C0EA866E86}" type="pres">
      <dgm:prSet presAssocID="{0AE186B6-8EE6-4493-BC85-17FCAEB68CAE}" presName="negativeSpace" presStyleCnt="0"/>
      <dgm:spPr/>
    </dgm:pt>
    <dgm:pt modelId="{0BB3DB8E-8578-442F-8891-A69955025CFF}" type="pres">
      <dgm:prSet presAssocID="{0AE186B6-8EE6-4493-BC85-17FCAEB68CAE}" presName="childText" presStyleLbl="conFgAcc1" presStyleIdx="1" presStyleCnt="3">
        <dgm:presLayoutVars>
          <dgm:bulletEnabled val="1"/>
        </dgm:presLayoutVars>
      </dgm:prSet>
      <dgm:spPr>
        <a:noFill/>
        <a:ln>
          <a:noFill/>
        </a:ln>
      </dgm:spPr>
    </dgm:pt>
    <dgm:pt modelId="{6577CFFC-4354-4D46-995F-4DE9113CDD08}" type="pres">
      <dgm:prSet presAssocID="{8D93F7DF-A232-4F8D-8F3C-CC004CE439C4}" presName="spaceBetweenRectangles" presStyleCnt="0"/>
      <dgm:spPr/>
    </dgm:pt>
    <dgm:pt modelId="{A7D546FD-E5FD-4F67-92A8-4E9D368AA7FB}" type="pres">
      <dgm:prSet presAssocID="{43997DBA-D0BE-42BA-AE12-87AFD979375B}" presName="parentLin" presStyleCnt="0"/>
      <dgm:spPr/>
    </dgm:pt>
    <dgm:pt modelId="{2D37795D-C3F2-4EAC-9975-D29B73B0F014}" type="pres">
      <dgm:prSet presAssocID="{43997DBA-D0BE-42BA-AE12-87AFD979375B}" presName="parentLeftMargin" presStyleLbl="node1" presStyleIdx="1" presStyleCnt="3"/>
      <dgm:spPr/>
    </dgm:pt>
    <dgm:pt modelId="{0FE324A4-91EC-48E8-BAC9-FF7224FBA02F}" type="pres">
      <dgm:prSet presAssocID="{43997DBA-D0BE-42BA-AE12-87AFD979375B}" presName="parentText" presStyleLbl="node1" presStyleIdx="2" presStyleCnt="3" custScaleX="130443" custScaleY="81729" custLinFactNeighborX="4981" custLinFactNeighborY="-20689">
        <dgm:presLayoutVars>
          <dgm:chMax val="0"/>
          <dgm:bulletEnabled val="1"/>
        </dgm:presLayoutVars>
      </dgm:prSet>
      <dgm:spPr/>
    </dgm:pt>
    <dgm:pt modelId="{88EC43E2-0DF7-4E57-8993-E25271350F33}" type="pres">
      <dgm:prSet presAssocID="{43997DBA-D0BE-42BA-AE12-87AFD979375B}" presName="negativeSpace" presStyleCnt="0"/>
      <dgm:spPr/>
    </dgm:pt>
    <dgm:pt modelId="{F8CCE0B4-0432-46AA-8674-5898240FABD8}" type="pres">
      <dgm:prSet presAssocID="{43997DBA-D0BE-42BA-AE12-87AFD979375B}" presName="childText" presStyleLbl="conFgAcc1" presStyleIdx="2" presStyleCnt="3">
        <dgm:presLayoutVars>
          <dgm:bulletEnabled val="1"/>
        </dgm:presLayoutVars>
      </dgm:prSet>
      <dgm:spPr>
        <a:noFill/>
        <a:ln>
          <a:noFill/>
        </a:ln>
      </dgm:spPr>
    </dgm:pt>
  </dgm:ptLst>
  <dgm:cxnLst>
    <dgm:cxn modelId="{6EF8110D-6753-4438-94E4-2FA55F98BC5E}" type="presOf" srcId="{B4BA8DA2-1892-4919-9357-8903C6472E66}" destId="{320337DD-9799-4754-BEC9-CC3ED09CC9A2}" srcOrd="0" destOrd="0" presId="urn:microsoft.com/office/officeart/2005/8/layout/list1"/>
    <dgm:cxn modelId="{B85F2940-454F-462C-BCD4-88202E8AAFDE}" srcId="{0327F232-3C86-4E5C-B2BC-91585C7078E6}" destId="{0AE186B6-8EE6-4493-BC85-17FCAEB68CAE}" srcOrd="1" destOrd="0" parTransId="{94ADC0D2-B0D5-472E-BAC4-A2E140A208EC}" sibTransId="{8D93F7DF-A232-4F8D-8F3C-CC004CE439C4}"/>
    <dgm:cxn modelId="{0A28BB40-8BAE-4BFD-B97D-36CBB7A75325}" type="presOf" srcId="{0AE186B6-8EE6-4493-BC85-17FCAEB68CAE}" destId="{BF7D2436-F9AB-4EC0-84D9-F3464F8CB094}" srcOrd="1" destOrd="0" presId="urn:microsoft.com/office/officeart/2005/8/layout/list1"/>
    <dgm:cxn modelId="{32CE9D63-20D1-4025-B5C6-E335F8FCC560}" srcId="{0327F232-3C86-4E5C-B2BC-91585C7078E6}" destId="{B4BA8DA2-1892-4919-9357-8903C6472E66}" srcOrd="0" destOrd="0" parTransId="{DE0BC188-87A6-4C01-B0C6-BA80014A8C4D}" sibTransId="{C50B1AB1-B66A-47C3-90D1-D88F762F7E01}"/>
    <dgm:cxn modelId="{1FDDE746-C0EF-4CD4-981D-F93AF0FBA4F1}" srcId="{0327F232-3C86-4E5C-B2BC-91585C7078E6}" destId="{43997DBA-D0BE-42BA-AE12-87AFD979375B}" srcOrd="2" destOrd="0" parTransId="{6F77F151-5B6D-4395-861E-E754766D1C18}" sibTransId="{A757978E-39AB-41A9-B886-F22BD3677F35}"/>
    <dgm:cxn modelId="{7A89486D-BFB6-4CF7-BE37-23AA07D0E6CA}" type="presOf" srcId="{0AE186B6-8EE6-4493-BC85-17FCAEB68CAE}" destId="{50328ADA-BAC5-48FF-98A0-2AAD644BDAC2}" srcOrd="0" destOrd="0" presId="urn:microsoft.com/office/officeart/2005/8/layout/list1"/>
    <dgm:cxn modelId="{2505137C-988F-43FB-B6F7-0B0FC4336AC3}" type="presOf" srcId="{B4BA8DA2-1892-4919-9357-8903C6472E66}" destId="{B3662958-990A-4490-A9AF-5C1D2CA026FB}" srcOrd="1" destOrd="0" presId="urn:microsoft.com/office/officeart/2005/8/layout/list1"/>
    <dgm:cxn modelId="{6ABB8C7C-1AE4-48F7-9B7D-2921EF327A57}" type="presOf" srcId="{43997DBA-D0BE-42BA-AE12-87AFD979375B}" destId="{0FE324A4-91EC-48E8-BAC9-FF7224FBA02F}" srcOrd="1" destOrd="0" presId="urn:microsoft.com/office/officeart/2005/8/layout/list1"/>
    <dgm:cxn modelId="{6AA62988-35AF-49B2-BFB6-5D981979357A}" type="presOf" srcId="{0327F232-3C86-4E5C-B2BC-91585C7078E6}" destId="{91EE559E-2F68-47F1-9289-7D21D74201AA}" srcOrd="0" destOrd="0" presId="urn:microsoft.com/office/officeart/2005/8/layout/list1"/>
    <dgm:cxn modelId="{E73C6DFD-8F2B-4303-9D6E-9D9C503A9F1A}" type="presOf" srcId="{43997DBA-D0BE-42BA-AE12-87AFD979375B}" destId="{2D37795D-C3F2-4EAC-9975-D29B73B0F014}" srcOrd="0" destOrd="0" presId="urn:microsoft.com/office/officeart/2005/8/layout/list1"/>
    <dgm:cxn modelId="{B5E5E38E-197E-47D1-B195-965B6B2E8938}" type="presParOf" srcId="{91EE559E-2F68-47F1-9289-7D21D74201AA}" destId="{1D338CED-394D-4EC6-8838-C539BD76E9BD}" srcOrd="0" destOrd="0" presId="urn:microsoft.com/office/officeart/2005/8/layout/list1"/>
    <dgm:cxn modelId="{61D15CBC-85C5-48F2-AE59-72376B7FC981}" type="presParOf" srcId="{1D338CED-394D-4EC6-8838-C539BD76E9BD}" destId="{320337DD-9799-4754-BEC9-CC3ED09CC9A2}" srcOrd="0" destOrd="0" presId="urn:microsoft.com/office/officeart/2005/8/layout/list1"/>
    <dgm:cxn modelId="{45400B76-697D-4588-98AC-C93EA397C351}" type="presParOf" srcId="{1D338CED-394D-4EC6-8838-C539BD76E9BD}" destId="{B3662958-990A-4490-A9AF-5C1D2CA026FB}" srcOrd="1" destOrd="0" presId="urn:microsoft.com/office/officeart/2005/8/layout/list1"/>
    <dgm:cxn modelId="{5B82EC51-BBA5-4FBC-8F8F-4856E61B4E0B}" type="presParOf" srcId="{91EE559E-2F68-47F1-9289-7D21D74201AA}" destId="{1E935196-0F69-47CB-95D6-EFF4E166D13F}" srcOrd="1" destOrd="0" presId="urn:microsoft.com/office/officeart/2005/8/layout/list1"/>
    <dgm:cxn modelId="{A7C8ADA7-E7AB-4C97-AAD6-ADB22DFCE535}" type="presParOf" srcId="{91EE559E-2F68-47F1-9289-7D21D74201AA}" destId="{7D104542-EF33-4A12-ACA9-C2785683D2C3}" srcOrd="2" destOrd="0" presId="urn:microsoft.com/office/officeart/2005/8/layout/list1"/>
    <dgm:cxn modelId="{3943BAEE-9408-46EE-8A2E-78A3A98C9666}" type="presParOf" srcId="{91EE559E-2F68-47F1-9289-7D21D74201AA}" destId="{1E1EB328-BDF9-493D-80CE-E1B8B5383549}" srcOrd="3" destOrd="0" presId="urn:microsoft.com/office/officeart/2005/8/layout/list1"/>
    <dgm:cxn modelId="{0CA2301F-2861-430A-9172-8628651713F4}" type="presParOf" srcId="{91EE559E-2F68-47F1-9289-7D21D74201AA}" destId="{4D5812CD-4014-42DE-970D-7ACB23D6A7ED}" srcOrd="4" destOrd="0" presId="urn:microsoft.com/office/officeart/2005/8/layout/list1"/>
    <dgm:cxn modelId="{D1487121-7EAE-4C0A-B2FA-D4641CEA2DA8}" type="presParOf" srcId="{4D5812CD-4014-42DE-970D-7ACB23D6A7ED}" destId="{50328ADA-BAC5-48FF-98A0-2AAD644BDAC2}" srcOrd="0" destOrd="0" presId="urn:microsoft.com/office/officeart/2005/8/layout/list1"/>
    <dgm:cxn modelId="{9067E628-108C-4DD7-9120-4D263777C09C}" type="presParOf" srcId="{4D5812CD-4014-42DE-970D-7ACB23D6A7ED}" destId="{BF7D2436-F9AB-4EC0-84D9-F3464F8CB094}" srcOrd="1" destOrd="0" presId="urn:microsoft.com/office/officeart/2005/8/layout/list1"/>
    <dgm:cxn modelId="{DE66AA0F-9537-4250-86D0-35D322BAF9DB}" type="presParOf" srcId="{91EE559E-2F68-47F1-9289-7D21D74201AA}" destId="{E4A1C399-BBBE-42E2-8822-36C0EA866E86}" srcOrd="5" destOrd="0" presId="urn:microsoft.com/office/officeart/2005/8/layout/list1"/>
    <dgm:cxn modelId="{882CA9DE-0E3D-41EE-9280-5A6D6B304EAC}" type="presParOf" srcId="{91EE559E-2F68-47F1-9289-7D21D74201AA}" destId="{0BB3DB8E-8578-442F-8891-A69955025CFF}" srcOrd="6" destOrd="0" presId="urn:microsoft.com/office/officeart/2005/8/layout/list1"/>
    <dgm:cxn modelId="{D1652899-B8C0-4918-AA41-45A9FFA3EFD3}" type="presParOf" srcId="{91EE559E-2F68-47F1-9289-7D21D74201AA}" destId="{6577CFFC-4354-4D46-995F-4DE9113CDD08}" srcOrd="7" destOrd="0" presId="urn:microsoft.com/office/officeart/2005/8/layout/list1"/>
    <dgm:cxn modelId="{4D3BF267-0632-4279-9BC5-7BAA7233EDB6}" type="presParOf" srcId="{91EE559E-2F68-47F1-9289-7D21D74201AA}" destId="{A7D546FD-E5FD-4F67-92A8-4E9D368AA7FB}" srcOrd="8" destOrd="0" presId="urn:microsoft.com/office/officeart/2005/8/layout/list1"/>
    <dgm:cxn modelId="{B3BE6347-7EFB-4839-B566-7F01C94B2C31}" type="presParOf" srcId="{A7D546FD-E5FD-4F67-92A8-4E9D368AA7FB}" destId="{2D37795D-C3F2-4EAC-9975-D29B73B0F014}" srcOrd="0" destOrd="0" presId="urn:microsoft.com/office/officeart/2005/8/layout/list1"/>
    <dgm:cxn modelId="{424BCE44-C27E-4C7E-9D25-B59423319742}" type="presParOf" srcId="{A7D546FD-E5FD-4F67-92A8-4E9D368AA7FB}" destId="{0FE324A4-91EC-48E8-BAC9-FF7224FBA02F}" srcOrd="1" destOrd="0" presId="urn:microsoft.com/office/officeart/2005/8/layout/list1"/>
    <dgm:cxn modelId="{A8EAAEF0-9F44-41D4-8833-88B5A82820D2}" type="presParOf" srcId="{91EE559E-2F68-47F1-9289-7D21D74201AA}" destId="{88EC43E2-0DF7-4E57-8993-E25271350F33}" srcOrd="9" destOrd="0" presId="urn:microsoft.com/office/officeart/2005/8/layout/list1"/>
    <dgm:cxn modelId="{86547E4B-715E-440C-9B11-FE9A595D511B}" type="presParOf" srcId="{91EE559E-2F68-47F1-9289-7D21D74201AA}" destId="{F8CCE0B4-0432-46AA-8674-5898240FABD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048E7B-33F5-41A1-8007-7C40A3C3FCD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F7AA08A-E4CA-45FA-B6FB-32A11705DC0A}" type="pres">
      <dgm:prSet presAssocID="{5C048E7B-33F5-41A1-8007-7C40A3C3FCDB}" presName="Name0" presStyleCnt="0">
        <dgm:presLayoutVars>
          <dgm:dir/>
          <dgm:animLvl val="lvl"/>
          <dgm:resizeHandles val="exact"/>
        </dgm:presLayoutVars>
      </dgm:prSet>
      <dgm:spPr/>
    </dgm:pt>
  </dgm:ptLst>
  <dgm:cxnLst>
    <dgm:cxn modelId="{D048B8CE-941C-4E52-8B75-0E4D3C28FD34}" type="presOf" srcId="{5C048E7B-33F5-41A1-8007-7C40A3C3FCDB}" destId="{AF7AA08A-E4CA-45FA-B6FB-32A11705DC0A}" srcOrd="0"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D1EDA9-B73C-41A0-BBBE-FAC2CA81472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6ECBB71-5169-43B8-8A55-5A57F04F0656}">
      <dgm:prSet phldrT="[Text]"/>
      <dgm:spPr/>
      <dgm:t>
        <a:bodyPr/>
        <a:lstStyle/>
        <a:p>
          <a:pPr>
            <a:buFont typeface="+mj-lt"/>
            <a:buAutoNum type="arabicPeriod"/>
          </a:pPr>
          <a:r>
            <a:rPr lang="en-US" dirty="0"/>
            <a:t>A patient feels angry and targeted when a provider asks if they would like to be screened for sexually transmitted infections, like gonorrhea and chlamydia. </a:t>
          </a:r>
        </a:p>
      </dgm:t>
    </dgm:pt>
    <dgm:pt modelId="{2CE89ABD-2FE1-4459-B8C6-AFE0B2B50124}" type="parTrans" cxnId="{978555C7-6428-49E2-B225-F7539AFF5357}">
      <dgm:prSet/>
      <dgm:spPr/>
      <dgm:t>
        <a:bodyPr/>
        <a:lstStyle/>
        <a:p>
          <a:endParaRPr lang="en-US"/>
        </a:p>
      </dgm:t>
    </dgm:pt>
    <dgm:pt modelId="{641FD0E9-98F1-4C55-9DE8-CEC50172C954}" type="sibTrans" cxnId="{978555C7-6428-49E2-B225-F7539AFF5357}">
      <dgm:prSet/>
      <dgm:spPr/>
      <dgm:t>
        <a:bodyPr/>
        <a:lstStyle/>
        <a:p>
          <a:endParaRPr lang="en-US"/>
        </a:p>
      </dgm:t>
    </dgm:pt>
    <dgm:pt modelId="{9920423C-5316-4537-954E-B9183213B7B0}">
      <dgm:prSet phldrT="[Text]"/>
      <dgm:spPr>
        <a:solidFill>
          <a:srgbClr val="6F90C9"/>
        </a:solidFill>
      </dgm:spPr>
      <dgm:t>
        <a:bodyPr/>
        <a:lstStyle/>
        <a:p>
          <a:pPr>
            <a:buFont typeface="+mj-lt"/>
            <a:buAutoNum type="arabicPeriod"/>
          </a:pPr>
          <a:r>
            <a:rPr lang="en-US" dirty="0"/>
            <a:t>A patient who learns they are pregnant as a result of rape. </a:t>
          </a:r>
        </a:p>
      </dgm:t>
    </dgm:pt>
    <dgm:pt modelId="{7A32427B-BC6E-4D65-A763-01ECB4FBBD77}" type="parTrans" cxnId="{AA1B2E54-57E7-402E-80F2-C66BB21A1024}">
      <dgm:prSet/>
      <dgm:spPr/>
      <dgm:t>
        <a:bodyPr/>
        <a:lstStyle/>
        <a:p>
          <a:endParaRPr lang="en-US"/>
        </a:p>
      </dgm:t>
    </dgm:pt>
    <dgm:pt modelId="{1B862522-EA67-4456-9A4F-E125E65841E3}" type="sibTrans" cxnId="{AA1B2E54-57E7-402E-80F2-C66BB21A1024}">
      <dgm:prSet/>
      <dgm:spPr/>
      <dgm:t>
        <a:bodyPr/>
        <a:lstStyle/>
        <a:p>
          <a:endParaRPr lang="en-US"/>
        </a:p>
      </dgm:t>
    </dgm:pt>
    <dgm:pt modelId="{5F3547FF-0033-4C39-8A6F-FD532BB54895}">
      <dgm:prSet phldrT="[Text]"/>
      <dgm:spPr>
        <a:solidFill>
          <a:srgbClr val="57B8E8"/>
        </a:solidFill>
      </dgm:spPr>
      <dgm:t>
        <a:bodyPr/>
        <a:lstStyle/>
        <a:p>
          <a:pPr>
            <a:buFont typeface="+mj-lt"/>
            <a:buAutoNum type="arabicPeriod"/>
          </a:pPr>
          <a:r>
            <a:rPr lang="en-US" dirty="0"/>
            <a:t>A patient with a maternal history of breast cancer who tearfully presents for care when she finds a new breast mass on self-breast exam. </a:t>
          </a:r>
        </a:p>
      </dgm:t>
    </dgm:pt>
    <dgm:pt modelId="{D8C19377-E928-4E08-A9A4-617EB1C0AAD7}" type="parTrans" cxnId="{89394F9F-8584-42A8-9617-1DAF8C4CD376}">
      <dgm:prSet/>
      <dgm:spPr/>
      <dgm:t>
        <a:bodyPr/>
        <a:lstStyle/>
        <a:p>
          <a:endParaRPr lang="en-US"/>
        </a:p>
      </dgm:t>
    </dgm:pt>
    <dgm:pt modelId="{8C35AC31-22FF-48C9-8236-7DD771A9113D}" type="sibTrans" cxnId="{89394F9F-8584-42A8-9617-1DAF8C4CD376}">
      <dgm:prSet/>
      <dgm:spPr/>
      <dgm:t>
        <a:bodyPr/>
        <a:lstStyle/>
        <a:p>
          <a:endParaRPr lang="en-US"/>
        </a:p>
      </dgm:t>
    </dgm:pt>
    <dgm:pt modelId="{24EA36E7-9677-4479-904A-0C4613959DCA}">
      <dgm:prSet phldrT="[Text]"/>
      <dgm:spPr>
        <a:solidFill>
          <a:srgbClr val="AC7FE9"/>
        </a:solidFill>
      </dgm:spPr>
      <dgm:t>
        <a:bodyPr/>
        <a:lstStyle/>
        <a:p>
          <a:pPr>
            <a:buFont typeface="+mj-lt"/>
            <a:buAutoNum type="arabicPeriod"/>
          </a:pPr>
          <a:r>
            <a:rPr lang="en-US" dirty="0"/>
            <a:t>A transgender patient who is weary of seeking healthcare as they have been repeatedly misgendered and “dead named” by other providers. </a:t>
          </a:r>
        </a:p>
      </dgm:t>
    </dgm:pt>
    <dgm:pt modelId="{E77AB8DA-C91E-4F42-BD9A-BE413A2FCD6C}" type="parTrans" cxnId="{022884D3-80FF-4BBA-A51B-40F0D70A970B}">
      <dgm:prSet/>
      <dgm:spPr/>
      <dgm:t>
        <a:bodyPr/>
        <a:lstStyle/>
        <a:p>
          <a:endParaRPr lang="en-US"/>
        </a:p>
      </dgm:t>
    </dgm:pt>
    <dgm:pt modelId="{4349516F-DCEC-4F00-9E61-DBC6B33BA219}" type="sibTrans" cxnId="{022884D3-80FF-4BBA-A51B-40F0D70A970B}">
      <dgm:prSet/>
      <dgm:spPr/>
      <dgm:t>
        <a:bodyPr/>
        <a:lstStyle/>
        <a:p>
          <a:endParaRPr lang="en-US"/>
        </a:p>
      </dgm:t>
    </dgm:pt>
    <dgm:pt modelId="{AD172B66-549E-43FD-872C-47F55BC71FC7}">
      <dgm:prSet phldrT="[Text]"/>
      <dgm:spPr>
        <a:solidFill>
          <a:srgbClr val="3098CE"/>
        </a:solidFill>
      </dgm:spPr>
      <dgm:t>
        <a:bodyPr/>
        <a:lstStyle/>
        <a:p>
          <a:r>
            <a:rPr lang="en-US" dirty="0"/>
            <a:t>An African American patient who has experienced racism and discrimination by healthcare providers is distrustful of the healthcare system and of white providers.</a:t>
          </a:r>
        </a:p>
      </dgm:t>
    </dgm:pt>
    <dgm:pt modelId="{C0C6F6D4-0FDE-40B6-8BC9-52E2088AA953}" type="parTrans" cxnId="{EB2156BA-B45E-4318-BCD8-52C703840A5F}">
      <dgm:prSet/>
      <dgm:spPr/>
      <dgm:t>
        <a:bodyPr/>
        <a:lstStyle/>
        <a:p>
          <a:endParaRPr lang="en-US"/>
        </a:p>
      </dgm:t>
    </dgm:pt>
    <dgm:pt modelId="{BB3F0B0E-0F48-4B3F-9E78-E4A3DB8A040F}" type="sibTrans" cxnId="{EB2156BA-B45E-4318-BCD8-52C703840A5F}">
      <dgm:prSet/>
      <dgm:spPr/>
      <dgm:t>
        <a:bodyPr/>
        <a:lstStyle/>
        <a:p>
          <a:endParaRPr lang="en-US"/>
        </a:p>
      </dgm:t>
    </dgm:pt>
    <dgm:pt modelId="{2E855598-FF68-46CE-8410-076BC1E43E9D}" type="pres">
      <dgm:prSet presAssocID="{ABD1EDA9-B73C-41A0-BBBE-FAC2CA81472D}" presName="diagram" presStyleCnt="0">
        <dgm:presLayoutVars>
          <dgm:dir/>
          <dgm:resizeHandles val="exact"/>
        </dgm:presLayoutVars>
      </dgm:prSet>
      <dgm:spPr/>
    </dgm:pt>
    <dgm:pt modelId="{AE1BF68A-6A82-4A72-BB25-CEC31E65A5B1}" type="pres">
      <dgm:prSet presAssocID="{A6ECBB71-5169-43B8-8A55-5A57F04F0656}" presName="node" presStyleLbl="node1" presStyleIdx="0" presStyleCnt="5">
        <dgm:presLayoutVars>
          <dgm:bulletEnabled val="1"/>
        </dgm:presLayoutVars>
      </dgm:prSet>
      <dgm:spPr/>
    </dgm:pt>
    <dgm:pt modelId="{B67897E9-7F1F-495F-B654-56C508A588DA}" type="pres">
      <dgm:prSet presAssocID="{641FD0E9-98F1-4C55-9DE8-CEC50172C954}" presName="sibTrans" presStyleCnt="0"/>
      <dgm:spPr/>
    </dgm:pt>
    <dgm:pt modelId="{B7A86014-FE51-4766-87AC-A0A32E8071BB}" type="pres">
      <dgm:prSet presAssocID="{9920423C-5316-4537-954E-B9183213B7B0}" presName="node" presStyleLbl="node1" presStyleIdx="1" presStyleCnt="5">
        <dgm:presLayoutVars>
          <dgm:bulletEnabled val="1"/>
        </dgm:presLayoutVars>
      </dgm:prSet>
      <dgm:spPr/>
    </dgm:pt>
    <dgm:pt modelId="{9B36DD7F-8C30-4DA2-ADFC-51F64D30482E}" type="pres">
      <dgm:prSet presAssocID="{1B862522-EA67-4456-9A4F-E125E65841E3}" presName="sibTrans" presStyleCnt="0"/>
      <dgm:spPr/>
    </dgm:pt>
    <dgm:pt modelId="{1228D2C0-6681-447E-95EE-8A31D019E353}" type="pres">
      <dgm:prSet presAssocID="{5F3547FF-0033-4C39-8A6F-FD532BB54895}" presName="node" presStyleLbl="node1" presStyleIdx="2" presStyleCnt="5">
        <dgm:presLayoutVars>
          <dgm:bulletEnabled val="1"/>
        </dgm:presLayoutVars>
      </dgm:prSet>
      <dgm:spPr/>
    </dgm:pt>
    <dgm:pt modelId="{A34AF742-ED63-495B-B41B-6C1C29DF416F}" type="pres">
      <dgm:prSet presAssocID="{8C35AC31-22FF-48C9-8236-7DD771A9113D}" presName="sibTrans" presStyleCnt="0"/>
      <dgm:spPr/>
    </dgm:pt>
    <dgm:pt modelId="{E2D9C4FF-CC16-43EE-81DD-1096FEB29F46}" type="pres">
      <dgm:prSet presAssocID="{24EA36E7-9677-4479-904A-0C4613959DCA}" presName="node" presStyleLbl="node1" presStyleIdx="3" presStyleCnt="5">
        <dgm:presLayoutVars>
          <dgm:bulletEnabled val="1"/>
        </dgm:presLayoutVars>
      </dgm:prSet>
      <dgm:spPr/>
    </dgm:pt>
    <dgm:pt modelId="{BAB9DF27-4EC3-4797-9C53-AE6CEA450FF7}" type="pres">
      <dgm:prSet presAssocID="{4349516F-DCEC-4F00-9E61-DBC6B33BA219}" presName="sibTrans" presStyleCnt="0"/>
      <dgm:spPr/>
    </dgm:pt>
    <dgm:pt modelId="{DFBC8C22-3272-4056-8F4D-10F395A3A7F8}" type="pres">
      <dgm:prSet presAssocID="{AD172B66-549E-43FD-872C-47F55BC71FC7}" presName="node" presStyleLbl="node1" presStyleIdx="4" presStyleCnt="5">
        <dgm:presLayoutVars>
          <dgm:bulletEnabled val="1"/>
        </dgm:presLayoutVars>
      </dgm:prSet>
      <dgm:spPr/>
    </dgm:pt>
  </dgm:ptLst>
  <dgm:cxnLst>
    <dgm:cxn modelId="{98EDE81B-A3F9-4650-908D-A08C5AEE833B}" type="presOf" srcId="{A6ECBB71-5169-43B8-8A55-5A57F04F0656}" destId="{AE1BF68A-6A82-4A72-BB25-CEC31E65A5B1}" srcOrd="0" destOrd="0" presId="urn:microsoft.com/office/officeart/2005/8/layout/default"/>
    <dgm:cxn modelId="{AA1B2E54-57E7-402E-80F2-C66BB21A1024}" srcId="{ABD1EDA9-B73C-41A0-BBBE-FAC2CA81472D}" destId="{9920423C-5316-4537-954E-B9183213B7B0}" srcOrd="1" destOrd="0" parTransId="{7A32427B-BC6E-4D65-A763-01ECB4FBBD77}" sibTransId="{1B862522-EA67-4456-9A4F-E125E65841E3}"/>
    <dgm:cxn modelId="{76FEEC88-06A7-41EC-A8F6-FFE92C22E3CC}" type="presOf" srcId="{AD172B66-549E-43FD-872C-47F55BC71FC7}" destId="{DFBC8C22-3272-4056-8F4D-10F395A3A7F8}" srcOrd="0" destOrd="0" presId="urn:microsoft.com/office/officeart/2005/8/layout/default"/>
    <dgm:cxn modelId="{50F2348C-02E1-40BD-9B1D-E82B0F7F273C}" type="presOf" srcId="{ABD1EDA9-B73C-41A0-BBBE-FAC2CA81472D}" destId="{2E855598-FF68-46CE-8410-076BC1E43E9D}" srcOrd="0" destOrd="0" presId="urn:microsoft.com/office/officeart/2005/8/layout/default"/>
    <dgm:cxn modelId="{89394F9F-8584-42A8-9617-1DAF8C4CD376}" srcId="{ABD1EDA9-B73C-41A0-BBBE-FAC2CA81472D}" destId="{5F3547FF-0033-4C39-8A6F-FD532BB54895}" srcOrd="2" destOrd="0" parTransId="{D8C19377-E928-4E08-A9A4-617EB1C0AAD7}" sibTransId="{8C35AC31-22FF-48C9-8236-7DD771A9113D}"/>
    <dgm:cxn modelId="{ADE9B9B9-6F59-4958-B910-BE7A91A08039}" type="presOf" srcId="{9920423C-5316-4537-954E-B9183213B7B0}" destId="{B7A86014-FE51-4766-87AC-A0A32E8071BB}" srcOrd="0" destOrd="0" presId="urn:microsoft.com/office/officeart/2005/8/layout/default"/>
    <dgm:cxn modelId="{EB2156BA-B45E-4318-BCD8-52C703840A5F}" srcId="{ABD1EDA9-B73C-41A0-BBBE-FAC2CA81472D}" destId="{AD172B66-549E-43FD-872C-47F55BC71FC7}" srcOrd="4" destOrd="0" parTransId="{C0C6F6D4-0FDE-40B6-8BC9-52E2088AA953}" sibTransId="{BB3F0B0E-0F48-4B3F-9E78-E4A3DB8A040F}"/>
    <dgm:cxn modelId="{90923FC3-B931-4501-9FE6-6B612357A16F}" type="presOf" srcId="{24EA36E7-9677-4479-904A-0C4613959DCA}" destId="{E2D9C4FF-CC16-43EE-81DD-1096FEB29F46}" srcOrd="0" destOrd="0" presId="urn:microsoft.com/office/officeart/2005/8/layout/default"/>
    <dgm:cxn modelId="{978555C7-6428-49E2-B225-F7539AFF5357}" srcId="{ABD1EDA9-B73C-41A0-BBBE-FAC2CA81472D}" destId="{A6ECBB71-5169-43B8-8A55-5A57F04F0656}" srcOrd="0" destOrd="0" parTransId="{2CE89ABD-2FE1-4459-B8C6-AFE0B2B50124}" sibTransId="{641FD0E9-98F1-4C55-9DE8-CEC50172C954}"/>
    <dgm:cxn modelId="{022884D3-80FF-4BBA-A51B-40F0D70A970B}" srcId="{ABD1EDA9-B73C-41A0-BBBE-FAC2CA81472D}" destId="{24EA36E7-9677-4479-904A-0C4613959DCA}" srcOrd="3" destOrd="0" parTransId="{E77AB8DA-C91E-4F42-BD9A-BE413A2FCD6C}" sibTransId="{4349516F-DCEC-4F00-9E61-DBC6B33BA219}"/>
    <dgm:cxn modelId="{7ED578E4-3063-4648-96D6-DD4ED7F15BF7}" type="presOf" srcId="{5F3547FF-0033-4C39-8A6F-FD532BB54895}" destId="{1228D2C0-6681-447E-95EE-8A31D019E353}" srcOrd="0" destOrd="0" presId="urn:microsoft.com/office/officeart/2005/8/layout/default"/>
    <dgm:cxn modelId="{342092E3-64FF-4FE0-814C-426FD0D7A2F4}" type="presParOf" srcId="{2E855598-FF68-46CE-8410-076BC1E43E9D}" destId="{AE1BF68A-6A82-4A72-BB25-CEC31E65A5B1}" srcOrd="0" destOrd="0" presId="urn:microsoft.com/office/officeart/2005/8/layout/default"/>
    <dgm:cxn modelId="{5FF9B2EE-DF9D-4D75-9FB5-EFDF3D055ACC}" type="presParOf" srcId="{2E855598-FF68-46CE-8410-076BC1E43E9D}" destId="{B67897E9-7F1F-495F-B654-56C508A588DA}" srcOrd="1" destOrd="0" presId="urn:microsoft.com/office/officeart/2005/8/layout/default"/>
    <dgm:cxn modelId="{E512F615-00BF-4473-82A9-35F2668AC73F}" type="presParOf" srcId="{2E855598-FF68-46CE-8410-076BC1E43E9D}" destId="{B7A86014-FE51-4766-87AC-A0A32E8071BB}" srcOrd="2" destOrd="0" presId="urn:microsoft.com/office/officeart/2005/8/layout/default"/>
    <dgm:cxn modelId="{3C5A519E-F7E2-4CCD-86C2-AE1B24C05BC6}" type="presParOf" srcId="{2E855598-FF68-46CE-8410-076BC1E43E9D}" destId="{9B36DD7F-8C30-4DA2-ADFC-51F64D30482E}" srcOrd="3" destOrd="0" presId="urn:microsoft.com/office/officeart/2005/8/layout/default"/>
    <dgm:cxn modelId="{8ABAF7B6-FCC8-4C2D-909A-5360D70E7B65}" type="presParOf" srcId="{2E855598-FF68-46CE-8410-076BC1E43E9D}" destId="{1228D2C0-6681-447E-95EE-8A31D019E353}" srcOrd="4" destOrd="0" presId="urn:microsoft.com/office/officeart/2005/8/layout/default"/>
    <dgm:cxn modelId="{F0FE76E2-BAE0-418C-BFB0-E6285371C5EC}" type="presParOf" srcId="{2E855598-FF68-46CE-8410-076BC1E43E9D}" destId="{A34AF742-ED63-495B-B41B-6C1C29DF416F}" srcOrd="5" destOrd="0" presId="urn:microsoft.com/office/officeart/2005/8/layout/default"/>
    <dgm:cxn modelId="{47211C6F-DE56-47D1-9220-E6B758913D52}" type="presParOf" srcId="{2E855598-FF68-46CE-8410-076BC1E43E9D}" destId="{E2D9C4FF-CC16-43EE-81DD-1096FEB29F46}" srcOrd="6" destOrd="0" presId="urn:microsoft.com/office/officeart/2005/8/layout/default"/>
    <dgm:cxn modelId="{0673DF41-27EB-42A8-82B3-61A6DC7CF84A}" type="presParOf" srcId="{2E855598-FF68-46CE-8410-076BC1E43E9D}" destId="{BAB9DF27-4EC3-4797-9C53-AE6CEA450FF7}" srcOrd="7" destOrd="0" presId="urn:microsoft.com/office/officeart/2005/8/layout/default"/>
    <dgm:cxn modelId="{E646FE7F-0D12-441F-8D6F-173A998ABE47}" type="presParOf" srcId="{2E855598-FF68-46CE-8410-076BC1E43E9D}" destId="{DFBC8C22-3272-4056-8F4D-10F395A3A7F8}" srcOrd="8"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87B167-E206-4277-A14B-EADCE112385B}" type="doc">
      <dgm:prSet loTypeId="urn:microsoft.com/office/officeart/2005/8/layout/process4" loCatId="list" qsTypeId="urn:microsoft.com/office/officeart/2005/8/quickstyle/simple1" qsCatId="simple" csTypeId="urn:microsoft.com/office/officeart/2005/8/colors/accent1_3" csCatId="accent1" phldr="1"/>
      <dgm:spPr/>
      <dgm:t>
        <a:bodyPr/>
        <a:lstStyle/>
        <a:p>
          <a:endParaRPr lang="en-US"/>
        </a:p>
      </dgm:t>
    </dgm:pt>
    <dgm:pt modelId="{C97F0F35-DC97-4653-A846-9E3D38719F5D}">
      <dgm:prSet phldrT="[Text]" custT="1"/>
      <dgm:spPr/>
      <dgm:t>
        <a:bodyPr/>
        <a:lstStyle/>
        <a:p>
          <a:r>
            <a:rPr lang="en-US" sz="3600" dirty="0"/>
            <a:t>Realize</a:t>
          </a:r>
        </a:p>
      </dgm:t>
    </dgm:pt>
    <dgm:pt modelId="{79A9D9C4-FDAD-4640-B9BB-A205CAE94DD5}" type="parTrans" cxnId="{0D5A6832-2A03-4B84-A972-2D86C87337BC}">
      <dgm:prSet/>
      <dgm:spPr/>
      <dgm:t>
        <a:bodyPr/>
        <a:lstStyle/>
        <a:p>
          <a:endParaRPr lang="en-US"/>
        </a:p>
      </dgm:t>
    </dgm:pt>
    <dgm:pt modelId="{6F7A0F82-F1C1-4B71-BC90-FAEE3E87C19F}" type="sibTrans" cxnId="{0D5A6832-2A03-4B84-A972-2D86C87337BC}">
      <dgm:prSet/>
      <dgm:spPr/>
      <dgm:t>
        <a:bodyPr/>
        <a:lstStyle/>
        <a:p>
          <a:endParaRPr lang="en-US"/>
        </a:p>
      </dgm:t>
    </dgm:pt>
    <dgm:pt modelId="{556ADFF7-6D39-4584-9960-93F448CA526B}">
      <dgm:prSet phldrT="[Text]" custT="1"/>
      <dgm:spPr/>
      <dgm:t>
        <a:bodyPr/>
        <a:lstStyle/>
        <a:p>
          <a:r>
            <a:rPr lang="en-US" sz="3600" dirty="0"/>
            <a:t>Recognize</a:t>
          </a:r>
        </a:p>
      </dgm:t>
    </dgm:pt>
    <dgm:pt modelId="{D0E38F3E-24EE-4F0C-91E5-340062F57A45}" type="parTrans" cxnId="{EAEF8656-A534-4947-84F3-BC4C20969572}">
      <dgm:prSet/>
      <dgm:spPr/>
      <dgm:t>
        <a:bodyPr/>
        <a:lstStyle/>
        <a:p>
          <a:endParaRPr lang="en-US"/>
        </a:p>
      </dgm:t>
    </dgm:pt>
    <dgm:pt modelId="{3CECC1C1-E51F-4D4F-B3C8-0094F211BE44}" type="sibTrans" cxnId="{EAEF8656-A534-4947-84F3-BC4C20969572}">
      <dgm:prSet/>
      <dgm:spPr/>
      <dgm:t>
        <a:bodyPr/>
        <a:lstStyle/>
        <a:p>
          <a:endParaRPr lang="en-US"/>
        </a:p>
      </dgm:t>
    </dgm:pt>
    <dgm:pt modelId="{F29C855B-94A4-46F1-8290-2B8183FB474E}">
      <dgm:prSet custT="1"/>
      <dgm:spPr/>
      <dgm:t>
        <a:bodyPr/>
        <a:lstStyle/>
        <a:p>
          <a:r>
            <a:rPr lang="en-US" sz="3600" dirty="0"/>
            <a:t>Respond</a:t>
          </a:r>
        </a:p>
      </dgm:t>
    </dgm:pt>
    <dgm:pt modelId="{598883BD-4AEA-404C-A05E-A12C1CBC5088}" type="parTrans" cxnId="{BA4D3963-2A47-41E0-9CE4-9B09B0834A24}">
      <dgm:prSet/>
      <dgm:spPr/>
      <dgm:t>
        <a:bodyPr/>
        <a:lstStyle/>
        <a:p>
          <a:endParaRPr lang="en-US"/>
        </a:p>
      </dgm:t>
    </dgm:pt>
    <dgm:pt modelId="{9B35F388-6AEA-4614-ABFB-980182756556}" type="sibTrans" cxnId="{BA4D3963-2A47-41E0-9CE4-9B09B0834A24}">
      <dgm:prSet/>
      <dgm:spPr/>
      <dgm:t>
        <a:bodyPr/>
        <a:lstStyle/>
        <a:p>
          <a:endParaRPr lang="en-US"/>
        </a:p>
      </dgm:t>
    </dgm:pt>
    <dgm:pt modelId="{549951C8-0B5F-43F3-AC18-7EB448F727F5}">
      <dgm:prSet custT="1"/>
      <dgm:spPr/>
      <dgm:t>
        <a:bodyPr/>
        <a:lstStyle/>
        <a:p>
          <a:r>
            <a:rPr lang="en-US" sz="3600" dirty="0"/>
            <a:t>Resist</a:t>
          </a:r>
        </a:p>
      </dgm:t>
    </dgm:pt>
    <dgm:pt modelId="{093F349D-164E-4664-9DE4-302F97D42C76}" type="parTrans" cxnId="{E9FB5E2C-DC53-441B-B310-C39114F291BE}">
      <dgm:prSet/>
      <dgm:spPr/>
      <dgm:t>
        <a:bodyPr/>
        <a:lstStyle/>
        <a:p>
          <a:endParaRPr lang="en-US"/>
        </a:p>
      </dgm:t>
    </dgm:pt>
    <dgm:pt modelId="{522E0B19-4AE5-4F70-BE4D-F1A01AEC4855}" type="sibTrans" cxnId="{E9FB5E2C-DC53-441B-B310-C39114F291BE}">
      <dgm:prSet/>
      <dgm:spPr/>
      <dgm:t>
        <a:bodyPr/>
        <a:lstStyle/>
        <a:p>
          <a:endParaRPr lang="en-US"/>
        </a:p>
      </dgm:t>
    </dgm:pt>
    <dgm:pt modelId="{ADC1EC00-22FA-47DF-AF46-4675B76459B4}">
      <dgm:prSet phldrT="[Text]" custT="1"/>
      <dgm:spPr/>
      <dgm:t>
        <a:bodyPr/>
        <a:lstStyle/>
        <a:p>
          <a:r>
            <a:rPr lang="en-US" sz="1800" i="1" dirty="0">
              <a:solidFill>
                <a:srgbClr val="002060"/>
              </a:solidFill>
            </a:rPr>
            <a:t>the widespread impact of trauma and understands potential paths for recovery</a:t>
          </a:r>
          <a:endParaRPr lang="en-US" sz="1800" dirty="0">
            <a:solidFill>
              <a:srgbClr val="002060"/>
            </a:solidFill>
          </a:endParaRPr>
        </a:p>
      </dgm:t>
    </dgm:pt>
    <dgm:pt modelId="{AD50D592-7AD6-4CCB-ABDB-F3CF2F2C6000}" type="parTrans" cxnId="{FD3479A3-B0FA-48F1-B1ED-325EFCCF6A92}">
      <dgm:prSet/>
      <dgm:spPr/>
      <dgm:t>
        <a:bodyPr/>
        <a:lstStyle/>
        <a:p>
          <a:endParaRPr lang="en-US"/>
        </a:p>
      </dgm:t>
    </dgm:pt>
    <dgm:pt modelId="{7AD7DC40-9E48-431A-A240-0193799867CD}" type="sibTrans" cxnId="{FD3479A3-B0FA-48F1-B1ED-325EFCCF6A92}">
      <dgm:prSet/>
      <dgm:spPr/>
      <dgm:t>
        <a:bodyPr/>
        <a:lstStyle/>
        <a:p>
          <a:endParaRPr lang="en-US"/>
        </a:p>
      </dgm:t>
    </dgm:pt>
    <dgm:pt modelId="{E4F84354-5CCF-4F2C-856C-27311D0122E0}">
      <dgm:prSet phldrT="[Text]" custT="1"/>
      <dgm:spPr/>
      <dgm:t>
        <a:bodyPr/>
        <a:lstStyle/>
        <a:p>
          <a:r>
            <a:rPr lang="en-US" sz="1600" i="1" dirty="0">
              <a:solidFill>
                <a:srgbClr val="002060"/>
              </a:solidFill>
            </a:rPr>
            <a:t>signs and symptoms of trauma in patients, families, staff and others involved in the system</a:t>
          </a:r>
          <a:endParaRPr lang="en-US" sz="1600" dirty="0">
            <a:solidFill>
              <a:srgbClr val="002060"/>
            </a:solidFill>
          </a:endParaRPr>
        </a:p>
      </dgm:t>
    </dgm:pt>
    <dgm:pt modelId="{619FAB09-38DC-421A-A52F-2C59E3468766}" type="parTrans" cxnId="{936612E0-736D-41F5-BE3E-17AC3278DE26}">
      <dgm:prSet/>
      <dgm:spPr/>
      <dgm:t>
        <a:bodyPr/>
        <a:lstStyle/>
        <a:p>
          <a:endParaRPr lang="en-US"/>
        </a:p>
      </dgm:t>
    </dgm:pt>
    <dgm:pt modelId="{DC92F5B4-FCFD-4798-90AD-A99E288DB905}" type="sibTrans" cxnId="{936612E0-736D-41F5-BE3E-17AC3278DE26}">
      <dgm:prSet/>
      <dgm:spPr/>
      <dgm:t>
        <a:bodyPr/>
        <a:lstStyle/>
        <a:p>
          <a:endParaRPr lang="en-US"/>
        </a:p>
      </dgm:t>
    </dgm:pt>
    <dgm:pt modelId="{465F4FED-601A-4FA7-B1A9-ADF957599A5E}">
      <dgm:prSet custT="1"/>
      <dgm:spPr/>
      <dgm:t>
        <a:bodyPr/>
        <a:lstStyle/>
        <a:p>
          <a:r>
            <a:rPr lang="en-US" sz="1500" i="1" dirty="0">
              <a:solidFill>
                <a:srgbClr val="002060"/>
              </a:solidFill>
            </a:rPr>
            <a:t>by fully integrating knowledge about trauma into their practice, as well as into policies and procedures</a:t>
          </a:r>
          <a:endParaRPr lang="en-US" sz="1500" dirty="0">
            <a:solidFill>
              <a:srgbClr val="002060"/>
            </a:solidFill>
          </a:endParaRPr>
        </a:p>
      </dgm:t>
    </dgm:pt>
    <dgm:pt modelId="{19D4F578-FD2D-45DF-A80D-9AEE91A58F80}" type="parTrans" cxnId="{A0390421-F1C3-4C54-B711-97DEAF909CD3}">
      <dgm:prSet/>
      <dgm:spPr/>
      <dgm:t>
        <a:bodyPr/>
        <a:lstStyle/>
        <a:p>
          <a:endParaRPr lang="en-US"/>
        </a:p>
      </dgm:t>
    </dgm:pt>
    <dgm:pt modelId="{A4EF4344-AEF7-4E2C-A0C7-B376AD21B950}" type="sibTrans" cxnId="{A0390421-F1C3-4C54-B711-97DEAF909CD3}">
      <dgm:prSet/>
      <dgm:spPr/>
      <dgm:t>
        <a:bodyPr/>
        <a:lstStyle/>
        <a:p>
          <a:endParaRPr lang="en-US"/>
        </a:p>
      </dgm:t>
    </dgm:pt>
    <dgm:pt modelId="{FBA55B00-4FB2-4B34-A178-63DAFA52C9AE}">
      <dgm:prSet custT="1"/>
      <dgm:spPr/>
      <dgm:t>
        <a:bodyPr/>
        <a:lstStyle/>
        <a:p>
          <a:r>
            <a:rPr lang="en-US" sz="2000" i="1" dirty="0">
              <a:solidFill>
                <a:srgbClr val="002060"/>
              </a:solidFill>
            </a:rPr>
            <a:t>Seeks to actively </a:t>
          </a:r>
          <a:r>
            <a:rPr lang="en-US" sz="2000" i="1" u="sng" dirty="0">
              <a:solidFill>
                <a:srgbClr val="002060"/>
              </a:solidFill>
            </a:rPr>
            <a:t>resist</a:t>
          </a:r>
          <a:r>
            <a:rPr lang="en-US" sz="2000" i="1" dirty="0">
              <a:solidFill>
                <a:srgbClr val="002060"/>
              </a:solidFill>
            </a:rPr>
            <a:t> re-traumatization</a:t>
          </a:r>
          <a:endParaRPr lang="en-US" sz="2000" dirty="0">
            <a:solidFill>
              <a:srgbClr val="002060"/>
            </a:solidFill>
          </a:endParaRPr>
        </a:p>
      </dgm:t>
    </dgm:pt>
    <dgm:pt modelId="{FB1C12B2-C291-4553-8759-F0DD978C126C}" type="parTrans" cxnId="{6C648916-3233-4B4F-A9FD-3B8210CD6FEF}">
      <dgm:prSet/>
      <dgm:spPr/>
      <dgm:t>
        <a:bodyPr/>
        <a:lstStyle/>
        <a:p>
          <a:endParaRPr lang="en-US"/>
        </a:p>
      </dgm:t>
    </dgm:pt>
    <dgm:pt modelId="{191E8F76-3F69-4A79-AE13-3D76127658EC}" type="sibTrans" cxnId="{6C648916-3233-4B4F-A9FD-3B8210CD6FEF}">
      <dgm:prSet/>
      <dgm:spPr/>
      <dgm:t>
        <a:bodyPr/>
        <a:lstStyle/>
        <a:p>
          <a:endParaRPr lang="en-US"/>
        </a:p>
      </dgm:t>
    </dgm:pt>
    <dgm:pt modelId="{5AC887AA-6332-4A9B-8287-7A3C759634DC}" type="pres">
      <dgm:prSet presAssocID="{1087B167-E206-4277-A14B-EADCE112385B}" presName="Name0" presStyleCnt="0">
        <dgm:presLayoutVars>
          <dgm:dir/>
          <dgm:animLvl val="lvl"/>
          <dgm:resizeHandles val="exact"/>
        </dgm:presLayoutVars>
      </dgm:prSet>
      <dgm:spPr/>
    </dgm:pt>
    <dgm:pt modelId="{C3707C45-B7D5-4AC9-BAA7-FA70ABE0AB07}" type="pres">
      <dgm:prSet presAssocID="{549951C8-0B5F-43F3-AC18-7EB448F727F5}" presName="boxAndChildren" presStyleCnt="0"/>
      <dgm:spPr/>
    </dgm:pt>
    <dgm:pt modelId="{701C063D-8892-45FF-B79D-A84F5CC6F294}" type="pres">
      <dgm:prSet presAssocID="{549951C8-0B5F-43F3-AC18-7EB448F727F5}" presName="parentTextBox" presStyleLbl="node1" presStyleIdx="0" presStyleCnt="4"/>
      <dgm:spPr/>
    </dgm:pt>
    <dgm:pt modelId="{CB5920E5-4876-4794-A31D-B9DFDD9D75D6}" type="pres">
      <dgm:prSet presAssocID="{549951C8-0B5F-43F3-AC18-7EB448F727F5}" presName="entireBox" presStyleLbl="node1" presStyleIdx="0" presStyleCnt="4"/>
      <dgm:spPr/>
    </dgm:pt>
    <dgm:pt modelId="{8ECFA8B9-D464-4656-AA45-D5262CECA2C5}" type="pres">
      <dgm:prSet presAssocID="{549951C8-0B5F-43F3-AC18-7EB448F727F5}" presName="descendantBox" presStyleCnt="0"/>
      <dgm:spPr/>
    </dgm:pt>
    <dgm:pt modelId="{5883FA15-F835-4A5E-B5F3-5FF4F220B4F0}" type="pres">
      <dgm:prSet presAssocID="{FBA55B00-4FB2-4B34-A178-63DAFA52C9AE}" presName="childTextBox" presStyleLbl="fgAccFollowNode1" presStyleIdx="0" presStyleCnt="4">
        <dgm:presLayoutVars>
          <dgm:bulletEnabled val="1"/>
        </dgm:presLayoutVars>
      </dgm:prSet>
      <dgm:spPr/>
    </dgm:pt>
    <dgm:pt modelId="{1EC2B31F-58FD-4687-BE9F-EB3107479EAE}" type="pres">
      <dgm:prSet presAssocID="{9B35F388-6AEA-4614-ABFB-980182756556}" presName="sp" presStyleCnt="0"/>
      <dgm:spPr/>
    </dgm:pt>
    <dgm:pt modelId="{D0485096-435B-417D-9C00-5E0E7AB202CA}" type="pres">
      <dgm:prSet presAssocID="{F29C855B-94A4-46F1-8290-2B8183FB474E}" presName="arrowAndChildren" presStyleCnt="0"/>
      <dgm:spPr/>
    </dgm:pt>
    <dgm:pt modelId="{D9652792-C7C6-4580-B709-7854916B0890}" type="pres">
      <dgm:prSet presAssocID="{F29C855B-94A4-46F1-8290-2B8183FB474E}" presName="parentTextArrow" presStyleLbl="node1" presStyleIdx="0" presStyleCnt="4"/>
      <dgm:spPr/>
    </dgm:pt>
    <dgm:pt modelId="{54E845DE-AA60-400B-8DB6-46CFE5A01D9D}" type="pres">
      <dgm:prSet presAssocID="{F29C855B-94A4-46F1-8290-2B8183FB474E}" presName="arrow" presStyleLbl="node1" presStyleIdx="1" presStyleCnt="4"/>
      <dgm:spPr/>
    </dgm:pt>
    <dgm:pt modelId="{3A1F382B-073C-4443-8F8D-5FEC6CE5DF1E}" type="pres">
      <dgm:prSet presAssocID="{F29C855B-94A4-46F1-8290-2B8183FB474E}" presName="descendantArrow" presStyleCnt="0"/>
      <dgm:spPr/>
    </dgm:pt>
    <dgm:pt modelId="{B5CBE7C6-9255-487D-9C07-160337FC3BFA}" type="pres">
      <dgm:prSet presAssocID="{465F4FED-601A-4FA7-B1A9-ADF957599A5E}" presName="childTextArrow" presStyleLbl="fgAccFollowNode1" presStyleIdx="1" presStyleCnt="4">
        <dgm:presLayoutVars>
          <dgm:bulletEnabled val="1"/>
        </dgm:presLayoutVars>
      </dgm:prSet>
      <dgm:spPr/>
    </dgm:pt>
    <dgm:pt modelId="{6C67172D-FF3F-4EB7-9846-361156A84BD2}" type="pres">
      <dgm:prSet presAssocID="{3CECC1C1-E51F-4D4F-B3C8-0094F211BE44}" presName="sp" presStyleCnt="0"/>
      <dgm:spPr/>
    </dgm:pt>
    <dgm:pt modelId="{565620A2-E0F2-4CF1-ADB3-382C5420CEEE}" type="pres">
      <dgm:prSet presAssocID="{556ADFF7-6D39-4584-9960-93F448CA526B}" presName="arrowAndChildren" presStyleCnt="0"/>
      <dgm:spPr/>
    </dgm:pt>
    <dgm:pt modelId="{F8EB8E42-04CB-441A-AD78-0C20AD73CBA2}" type="pres">
      <dgm:prSet presAssocID="{556ADFF7-6D39-4584-9960-93F448CA526B}" presName="parentTextArrow" presStyleLbl="node1" presStyleIdx="1" presStyleCnt="4"/>
      <dgm:spPr/>
    </dgm:pt>
    <dgm:pt modelId="{CBFA2B67-1F89-4C38-8F3F-1843754FA684}" type="pres">
      <dgm:prSet presAssocID="{556ADFF7-6D39-4584-9960-93F448CA526B}" presName="arrow" presStyleLbl="node1" presStyleIdx="2" presStyleCnt="4"/>
      <dgm:spPr/>
    </dgm:pt>
    <dgm:pt modelId="{6D813C51-83C5-4A16-8C77-A0C45748410B}" type="pres">
      <dgm:prSet presAssocID="{556ADFF7-6D39-4584-9960-93F448CA526B}" presName="descendantArrow" presStyleCnt="0"/>
      <dgm:spPr/>
    </dgm:pt>
    <dgm:pt modelId="{F7C015A4-15DA-4EAC-8D54-6AFBDF0B4939}" type="pres">
      <dgm:prSet presAssocID="{E4F84354-5CCF-4F2C-856C-27311D0122E0}" presName="childTextArrow" presStyleLbl="fgAccFollowNode1" presStyleIdx="2" presStyleCnt="4">
        <dgm:presLayoutVars>
          <dgm:bulletEnabled val="1"/>
        </dgm:presLayoutVars>
      </dgm:prSet>
      <dgm:spPr/>
    </dgm:pt>
    <dgm:pt modelId="{525C8F9B-454C-4E1A-93BA-35466B451314}" type="pres">
      <dgm:prSet presAssocID="{6F7A0F82-F1C1-4B71-BC90-FAEE3E87C19F}" presName="sp" presStyleCnt="0"/>
      <dgm:spPr/>
    </dgm:pt>
    <dgm:pt modelId="{67404551-6C9F-4A2A-AB51-767A9AF5ABDA}" type="pres">
      <dgm:prSet presAssocID="{C97F0F35-DC97-4653-A846-9E3D38719F5D}" presName="arrowAndChildren" presStyleCnt="0"/>
      <dgm:spPr/>
    </dgm:pt>
    <dgm:pt modelId="{2D5E1657-0380-4BC3-A5CF-5525E9D89178}" type="pres">
      <dgm:prSet presAssocID="{C97F0F35-DC97-4653-A846-9E3D38719F5D}" presName="parentTextArrow" presStyleLbl="node1" presStyleIdx="2" presStyleCnt="4" custLinFactNeighborX="441" custLinFactNeighborY="-607"/>
      <dgm:spPr/>
    </dgm:pt>
    <dgm:pt modelId="{A27F788A-701C-47CC-BD51-A72F730C31A7}" type="pres">
      <dgm:prSet presAssocID="{C97F0F35-DC97-4653-A846-9E3D38719F5D}" presName="arrow" presStyleLbl="node1" presStyleIdx="3" presStyleCnt="4"/>
      <dgm:spPr/>
    </dgm:pt>
    <dgm:pt modelId="{E9CECBE6-2004-4A47-97DA-DB8F86E1703C}" type="pres">
      <dgm:prSet presAssocID="{C97F0F35-DC97-4653-A846-9E3D38719F5D}" presName="descendantArrow" presStyleCnt="0"/>
      <dgm:spPr/>
    </dgm:pt>
    <dgm:pt modelId="{AB877469-1D63-42C2-8D61-2FB7D25FB0D0}" type="pres">
      <dgm:prSet presAssocID="{ADC1EC00-22FA-47DF-AF46-4675B76459B4}" presName="childTextArrow" presStyleLbl="fgAccFollowNode1" presStyleIdx="3" presStyleCnt="4">
        <dgm:presLayoutVars>
          <dgm:bulletEnabled val="1"/>
        </dgm:presLayoutVars>
      </dgm:prSet>
      <dgm:spPr/>
    </dgm:pt>
  </dgm:ptLst>
  <dgm:cxnLst>
    <dgm:cxn modelId="{6C648916-3233-4B4F-A9FD-3B8210CD6FEF}" srcId="{549951C8-0B5F-43F3-AC18-7EB448F727F5}" destId="{FBA55B00-4FB2-4B34-A178-63DAFA52C9AE}" srcOrd="0" destOrd="0" parTransId="{FB1C12B2-C291-4553-8759-F0DD978C126C}" sibTransId="{191E8F76-3F69-4A79-AE13-3D76127658EC}"/>
    <dgm:cxn modelId="{052F1719-691B-4EC3-B81D-4FAC23708EA2}" type="presOf" srcId="{549951C8-0B5F-43F3-AC18-7EB448F727F5}" destId="{CB5920E5-4876-4794-A31D-B9DFDD9D75D6}" srcOrd="1" destOrd="0" presId="urn:microsoft.com/office/officeart/2005/8/layout/process4"/>
    <dgm:cxn modelId="{A0390421-F1C3-4C54-B711-97DEAF909CD3}" srcId="{F29C855B-94A4-46F1-8290-2B8183FB474E}" destId="{465F4FED-601A-4FA7-B1A9-ADF957599A5E}" srcOrd="0" destOrd="0" parTransId="{19D4F578-FD2D-45DF-A80D-9AEE91A58F80}" sibTransId="{A4EF4344-AEF7-4E2C-A0C7-B376AD21B950}"/>
    <dgm:cxn modelId="{F15CC922-41CC-344A-BD1C-BA9779073781}" type="presOf" srcId="{C97F0F35-DC97-4653-A846-9E3D38719F5D}" destId="{2D5E1657-0380-4BC3-A5CF-5525E9D89178}" srcOrd="0" destOrd="0" presId="urn:microsoft.com/office/officeart/2005/8/layout/process4"/>
    <dgm:cxn modelId="{E9FB5E2C-DC53-441B-B310-C39114F291BE}" srcId="{1087B167-E206-4277-A14B-EADCE112385B}" destId="{549951C8-0B5F-43F3-AC18-7EB448F727F5}" srcOrd="3" destOrd="0" parTransId="{093F349D-164E-4664-9DE4-302F97D42C76}" sibTransId="{522E0B19-4AE5-4F70-BE4D-F1A01AEC4855}"/>
    <dgm:cxn modelId="{0D5A6832-2A03-4B84-A972-2D86C87337BC}" srcId="{1087B167-E206-4277-A14B-EADCE112385B}" destId="{C97F0F35-DC97-4653-A846-9E3D38719F5D}" srcOrd="0" destOrd="0" parTransId="{79A9D9C4-FDAD-4640-B9BB-A205CAE94DD5}" sibTransId="{6F7A0F82-F1C1-4B71-BC90-FAEE3E87C19F}"/>
    <dgm:cxn modelId="{D7F24C35-121B-B94C-87E7-6A4E84CCA24F}" type="presOf" srcId="{1087B167-E206-4277-A14B-EADCE112385B}" destId="{5AC887AA-6332-4A9B-8287-7A3C759634DC}" srcOrd="0" destOrd="0" presId="urn:microsoft.com/office/officeart/2005/8/layout/process4"/>
    <dgm:cxn modelId="{BA4D3963-2A47-41E0-9CE4-9B09B0834A24}" srcId="{1087B167-E206-4277-A14B-EADCE112385B}" destId="{F29C855B-94A4-46F1-8290-2B8183FB474E}" srcOrd="2" destOrd="0" parTransId="{598883BD-4AEA-404C-A05E-A12C1CBC5088}" sibTransId="{9B35F388-6AEA-4614-ABFB-980182756556}"/>
    <dgm:cxn modelId="{08759147-1616-48CA-A7C4-5B5FC5B5CB75}" type="presOf" srcId="{E4F84354-5CCF-4F2C-856C-27311D0122E0}" destId="{F7C015A4-15DA-4EAC-8D54-6AFBDF0B4939}" srcOrd="0" destOrd="0" presId="urn:microsoft.com/office/officeart/2005/8/layout/process4"/>
    <dgm:cxn modelId="{97ABC96A-1BDD-4644-9987-12CDA03E829D}" type="presOf" srcId="{465F4FED-601A-4FA7-B1A9-ADF957599A5E}" destId="{B5CBE7C6-9255-487D-9C07-160337FC3BFA}" srcOrd="0" destOrd="0" presId="urn:microsoft.com/office/officeart/2005/8/layout/process4"/>
    <dgm:cxn modelId="{CF5B436F-9E30-0845-84C2-D86F13F60A69}" type="presOf" srcId="{556ADFF7-6D39-4584-9960-93F448CA526B}" destId="{F8EB8E42-04CB-441A-AD78-0C20AD73CBA2}" srcOrd="0" destOrd="0" presId="urn:microsoft.com/office/officeart/2005/8/layout/process4"/>
    <dgm:cxn modelId="{EAEF8656-A534-4947-84F3-BC4C20969572}" srcId="{1087B167-E206-4277-A14B-EADCE112385B}" destId="{556ADFF7-6D39-4584-9960-93F448CA526B}" srcOrd="1" destOrd="0" parTransId="{D0E38F3E-24EE-4F0C-91E5-340062F57A45}" sibTransId="{3CECC1C1-E51F-4D4F-B3C8-0094F211BE44}"/>
    <dgm:cxn modelId="{FD3479A3-B0FA-48F1-B1ED-325EFCCF6A92}" srcId="{C97F0F35-DC97-4653-A846-9E3D38719F5D}" destId="{ADC1EC00-22FA-47DF-AF46-4675B76459B4}" srcOrd="0" destOrd="0" parTransId="{AD50D592-7AD6-4CCB-ABDB-F3CF2F2C6000}" sibTransId="{7AD7DC40-9E48-431A-A240-0193799867CD}"/>
    <dgm:cxn modelId="{22986ACF-4078-4AAD-BF92-C46AC2612007}" type="presOf" srcId="{C97F0F35-DC97-4653-A846-9E3D38719F5D}" destId="{A27F788A-701C-47CC-BD51-A72F730C31A7}" srcOrd="1" destOrd="0" presId="urn:microsoft.com/office/officeart/2005/8/layout/process4"/>
    <dgm:cxn modelId="{A8A386D9-2B01-428E-ADE0-9E82ED623DCD}" type="presOf" srcId="{F29C855B-94A4-46F1-8290-2B8183FB474E}" destId="{D9652792-C7C6-4580-B709-7854916B0890}" srcOrd="0" destOrd="0" presId="urn:microsoft.com/office/officeart/2005/8/layout/process4"/>
    <dgm:cxn modelId="{822DDED9-DABE-48B7-B4A5-131008A4A480}" type="presOf" srcId="{ADC1EC00-22FA-47DF-AF46-4675B76459B4}" destId="{AB877469-1D63-42C2-8D61-2FB7D25FB0D0}" srcOrd="0" destOrd="0" presId="urn:microsoft.com/office/officeart/2005/8/layout/process4"/>
    <dgm:cxn modelId="{936612E0-736D-41F5-BE3E-17AC3278DE26}" srcId="{556ADFF7-6D39-4584-9960-93F448CA526B}" destId="{E4F84354-5CCF-4F2C-856C-27311D0122E0}" srcOrd="0" destOrd="0" parTransId="{619FAB09-38DC-421A-A52F-2C59E3468766}" sibTransId="{DC92F5B4-FCFD-4798-90AD-A99E288DB905}"/>
    <dgm:cxn modelId="{F3301CF3-773D-4A87-A71F-94710B9459A2}" type="presOf" srcId="{549951C8-0B5F-43F3-AC18-7EB448F727F5}" destId="{701C063D-8892-45FF-B79D-A84F5CC6F294}" srcOrd="0" destOrd="0" presId="urn:microsoft.com/office/officeart/2005/8/layout/process4"/>
    <dgm:cxn modelId="{8418CCF3-365B-4F94-88CB-09996F07921D}" type="presOf" srcId="{556ADFF7-6D39-4584-9960-93F448CA526B}" destId="{CBFA2B67-1F89-4C38-8F3F-1843754FA684}" srcOrd="1" destOrd="0" presId="urn:microsoft.com/office/officeart/2005/8/layout/process4"/>
    <dgm:cxn modelId="{12D1E1F3-B4C4-41FC-8368-F4C551BCDD8E}" type="presOf" srcId="{F29C855B-94A4-46F1-8290-2B8183FB474E}" destId="{54E845DE-AA60-400B-8DB6-46CFE5A01D9D}" srcOrd="1" destOrd="0" presId="urn:microsoft.com/office/officeart/2005/8/layout/process4"/>
    <dgm:cxn modelId="{3CFD6CFC-B584-489E-928C-35F6DF632395}" type="presOf" srcId="{FBA55B00-4FB2-4B34-A178-63DAFA52C9AE}" destId="{5883FA15-F835-4A5E-B5F3-5FF4F220B4F0}" srcOrd="0" destOrd="0" presId="urn:microsoft.com/office/officeart/2005/8/layout/process4"/>
    <dgm:cxn modelId="{EB232BDA-8EAF-4312-AA7A-8C3FFB9E3BD7}" type="presParOf" srcId="{5AC887AA-6332-4A9B-8287-7A3C759634DC}" destId="{C3707C45-B7D5-4AC9-BAA7-FA70ABE0AB07}" srcOrd="0" destOrd="0" presId="urn:microsoft.com/office/officeart/2005/8/layout/process4"/>
    <dgm:cxn modelId="{40D02AEA-DDD2-4E10-9E41-8B61519DF4AA}" type="presParOf" srcId="{C3707C45-B7D5-4AC9-BAA7-FA70ABE0AB07}" destId="{701C063D-8892-45FF-B79D-A84F5CC6F294}" srcOrd="0" destOrd="0" presId="urn:microsoft.com/office/officeart/2005/8/layout/process4"/>
    <dgm:cxn modelId="{37854B66-BAF8-4DF9-8C8F-B1B05AF704DD}" type="presParOf" srcId="{C3707C45-B7D5-4AC9-BAA7-FA70ABE0AB07}" destId="{CB5920E5-4876-4794-A31D-B9DFDD9D75D6}" srcOrd="1" destOrd="0" presId="urn:microsoft.com/office/officeart/2005/8/layout/process4"/>
    <dgm:cxn modelId="{631DB308-81F8-4EF1-909D-D59ED65054FC}" type="presParOf" srcId="{C3707C45-B7D5-4AC9-BAA7-FA70ABE0AB07}" destId="{8ECFA8B9-D464-4656-AA45-D5262CECA2C5}" srcOrd="2" destOrd="0" presId="urn:microsoft.com/office/officeart/2005/8/layout/process4"/>
    <dgm:cxn modelId="{11C55DF5-01D4-4AC1-9771-EC2DA306642F}" type="presParOf" srcId="{8ECFA8B9-D464-4656-AA45-D5262CECA2C5}" destId="{5883FA15-F835-4A5E-B5F3-5FF4F220B4F0}" srcOrd="0" destOrd="0" presId="urn:microsoft.com/office/officeart/2005/8/layout/process4"/>
    <dgm:cxn modelId="{6FCF9603-6ABE-4450-B03A-5CE6D86DF334}" type="presParOf" srcId="{5AC887AA-6332-4A9B-8287-7A3C759634DC}" destId="{1EC2B31F-58FD-4687-BE9F-EB3107479EAE}" srcOrd="1" destOrd="0" presId="urn:microsoft.com/office/officeart/2005/8/layout/process4"/>
    <dgm:cxn modelId="{BDA02BE6-267F-4877-B13E-14568188F64D}" type="presParOf" srcId="{5AC887AA-6332-4A9B-8287-7A3C759634DC}" destId="{D0485096-435B-417D-9C00-5E0E7AB202CA}" srcOrd="2" destOrd="0" presId="urn:microsoft.com/office/officeart/2005/8/layout/process4"/>
    <dgm:cxn modelId="{4C9EB431-7B75-4ECF-AE3C-9050489C687C}" type="presParOf" srcId="{D0485096-435B-417D-9C00-5E0E7AB202CA}" destId="{D9652792-C7C6-4580-B709-7854916B0890}" srcOrd="0" destOrd="0" presId="urn:microsoft.com/office/officeart/2005/8/layout/process4"/>
    <dgm:cxn modelId="{98E1B0BB-9D83-4B74-B780-942228B63054}" type="presParOf" srcId="{D0485096-435B-417D-9C00-5E0E7AB202CA}" destId="{54E845DE-AA60-400B-8DB6-46CFE5A01D9D}" srcOrd="1" destOrd="0" presId="urn:microsoft.com/office/officeart/2005/8/layout/process4"/>
    <dgm:cxn modelId="{96ABF856-00F6-4CFD-93EB-B0007D09E3B4}" type="presParOf" srcId="{D0485096-435B-417D-9C00-5E0E7AB202CA}" destId="{3A1F382B-073C-4443-8F8D-5FEC6CE5DF1E}" srcOrd="2" destOrd="0" presId="urn:microsoft.com/office/officeart/2005/8/layout/process4"/>
    <dgm:cxn modelId="{C4305288-BFCF-40D5-932F-8BFA22487EAA}" type="presParOf" srcId="{3A1F382B-073C-4443-8F8D-5FEC6CE5DF1E}" destId="{B5CBE7C6-9255-487D-9C07-160337FC3BFA}" srcOrd="0" destOrd="0" presId="urn:microsoft.com/office/officeart/2005/8/layout/process4"/>
    <dgm:cxn modelId="{384A627E-36AB-254A-8CA1-83F898CB2DBD}" type="presParOf" srcId="{5AC887AA-6332-4A9B-8287-7A3C759634DC}" destId="{6C67172D-FF3F-4EB7-9846-361156A84BD2}" srcOrd="3" destOrd="0" presId="urn:microsoft.com/office/officeart/2005/8/layout/process4"/>
    <dgm:cxn modelId="{17B3208A-2C2C-9C46-BB63-F7B25FAB688C}" type="presParOf" srcId="{5AC887AA-6332-4A9B-8287-7A3C759634DC}" destId="{565620A2-E0F2-4CF1-ADB3-382C5420CEEE}" srcOrd="4" destOrd="0" presId="urn:microsoft.com/office/officeart/2005/8/layout/process4"/>
    <dgm:cxn modelId="{6463EEEF-7C45-344B-B412-6CE89DE3B73D}" type="presParOf" srcId="{565620A2-E0F2-4CF1-ADB3-382C5420CEEE}" destId="{F8EB8E42-04CB-441A-AD78-0C20AD73CBA2}" srcOrd="0" destOrd="0" presId="urn:microsoft.com/office/officeart/2005/8/layout/process4"/>
    <dgm:cxn modelId="{05456FC1-20EE-478F-8CDB-2CF30D6B40CF}" type="presParOf" srcId="{565620A2-E0F2-4CF1-ADB3-382C5420CEEE}" destId="{CBFA2B67-1F89-4C38-8F3F-1843754FA684}" srcOrd="1" destOrd="0" presId="urn:microsoft.com/office/officeart/2005/8/layout/process4"/>
    <dgm:cxn modelId="{8CE40D93-1242-4457-A752-4008C5D34C20}" type="presParOf" srcId="{565620A2-E0F2-4CF1-ADB3-382C5420CEEE}" destId="{6D813C51-83C5-4A16-8C77-A0C45748410B}" srcOrd="2" destOrd="0" presId="urn:microsoft.com/office/officeart/2005/8/layout/process4"/>
    <dgm:cxn modelId="{8642BACB-ED83-4435-A64F-7F0C6189987A}" type="presParOf" srcId="{6D813C51-83C5-4A16-8C77-A0C45748410B}" destId="{F7C015A4-15DA-4EAC-8D54-6AFBDF0B4939}" srcOrd="0" destOrd="0" presId="urn:microsoft.com/office/officeart/2005/8/layout/process4"/>
    <dgm:cxn modelId="{D34209DB-D712-1A4A-840C-5318E2B27F79}" type="presParOf" srcId="{5AC887AA-6332-4A9B-8287-7A3C759634DC}" destId="{525C8F9B-454C-4E1A-93BA-35466B451314}" srcOrd="5" destOrd="0" presId="urn:microsoft.com/office/officeart/2005/8/layout/process4"/>
    <dgm:cxn modelId="{E107C608-D4CD-604A-8592-E1B389B7A4ED}" type="presParOf" srcId="{5AC887AA-6332-4A9B-8287-7A3C759634DC}" destId="{67404551-6C9F-4A2A-AB51-767A9AF5ABDA}" srcOrd="6" destOrd="0" presId="urn:microsoft.com/office/officeart/2005/8/layout/process4"/>
    <dgm:cxn modelId="{2A26D60B-9738-2344-8521-BEA66DF66C37}" type="presParOf" srcId="{67404551-6C9F-4A2A-AB51-767A9AF5ABDA}" destId="{2D5E1657-0380-4BC3-A5CF-5525E9D89178}" srcOrd="0" destOrd="0" presId="urn:microsoft.com/office/officeart/2005/8/layout/process4"/>
    <dgm:cxn modelId="{21F6F73E-ED6F-429B-B699-0A25F37AD6D3}" type="presParOf" srcId="{67404551-6C9F-4A2A-AB51-767A9AF5ABDA}" destId="{A27F788A-701C-47CC-BD51-A72F730C31A7}" srcOrd="1" destOrd="0" presId="urn:microsoft.com/office/officeart/2005/8/layout/process4"/>
    <dgm:cxn modelId="{E2D095AF-3A33-45F6-B877-41A355EBCDDD}" type="presParOf" srcId="{67404551-6C9F-4A2A-AB51-767A9AF5ABDA}" destId="{E9CECBE6-2004-4A47-97DA-DB8F86E1703C}" srcOrd="2" destOrd="0" presId="urn:microsoft.com/office/officeart/2005/8/layout/process4"/>
    <dgm:cxn modelId="{E18C66AF-9FD6-4932-9AA3-6D3F47551A84}" type="presParOf" srcId="{E9CECBE6-2004-4A47-97DA-DB8F86E1703C}" destId="{AB877469-1D63-42C2-8D61-2FB7D25FB0D0}"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0776AE-9D94-41FC-984C-0ADBF45472A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715AB86-2CD7-46C8-A95F-6E0C859E66D9}">
      <dgm:prSet phldrT="[Text]" custT="1"/>
      <dgm:spPr>
        <a:solidFill>
          <a:srgbClr val="4173BB"/>
        </a:solidFill>
      </dgm:spPr>
      <dgm:t>
        <a:bodyPr/>
        <a:lstStyle/>
        <a:p>
          <a:pPr>
            <a:buFont typeface="Arial" panose="020B0604020202020204" pitchFamily="34" charset="0"/>
            <a:buChar char="•"/>
          </a:pPr>
          <a:r>
            <a:rPr lang="en-US" sz="2400" dirty="0">
              <a:latin typeface="Arial" panose="020B0604020202020204" pitchFamily="34" charset="0"/>
              <a:cs typeface="Arial" panose="020B0604020202020204" pitchFamily="34" charset="0"/>
            </a:rPr>
            <a:t>Pre-Visit Review of Medical History</a:t>
          </a:r>
        </a:p>
      </dgm:t>
    </dgm:pt>
    <dgm:pt modelId="{531BE6E7-492B-4FBF-A36E-7F0BFA618FDF}" type="parTrans" cxnId="{D6E68DD5-81C7-416E-B52C-38EBA1176B78}">
      <dgm:prSet/>
      <dgm:spPr/>
      <dgm:t>
        <a:bodyPr/>
        <a:lstStyle/>
        <a:p>
          <a:endParaRPr lang="en-US"/>
        </a:p>
      </dgm:t>
    </dgm:pt>
    <dgm:pt modelId="{80F67CC7-499D-4A0F-BA96-22B09D73317F}" type="sibTrans" cxnId="{D6E68DD5-81C7-416E-B52C-38EBA1176B78}">
      <dgm:prSet/>
      <dgm:spPr/>
      <dgm:t>
        <a:bodyPr/>
        <a:lstStyle/>
        <a:p>
          <a:endParaRPr lang="en-US"/>
        </a:p>
      </dgm:t>
    </dgm:pt>
    <dgm:pt modelId="{96C3AC20-5DB2-4C47-A6D5-D1C627285F40}">
      <dgm:prSet custT="1"/>
      <dgm:spPr>
        <a:solidFill>
          <a:srgbClr val="3098CE"/>
        </a:solidFill>
      </dgm:spPr>
      <dgm:t>
        <a:bodyPr/>
        <a:lstStyle/>
        <a:p>
          <a:pPr>
            <a:buFont typeface="Arial" panose="020B0604020202020204" pitchFamily="34" charset="0"/>
            <a:buChar char="•"/>
          </a:pPr>
          <a:r>
            <a:rPr lang="en-US" sz="2400" dirty="0">
              <a:latin typeface="Arial" panose="020B0604020202020204" pitchFamily="34" charset="0"/>
              <a:cs typeface="Arial" panose="020B0604020202020204" pitchFamily="34" charset="0"/>
            </a:rPr>
            <a:t>Introductions</a:t>
          </a:r>
        </a:p>
      </dgm:t>
    </dgm:pt>
    <dgm:pt modelId="{F98B8250-1FB7-4E0F-8335-1A26A29CCEEF}" type="parTrans" cxnId="{62F94073-9521-4D4D-8A22-76F5B20296A2}">
      <dgm:prSet/>
      <dgm:spPr/>
      <dgm:t>
        <a:bodyPr/>
        <a:lstStyle/>
        <a:p>
          <a:endParaRPr lang="en-US"/>
        </a:p>
      </dgm:t>
    </dgm:pt>
    <dgm:pt modelId="{D352F136-4DF6-48D7-8C69-08543B7486C3}" type="sibTrans" cxnId="{62F94073-9521-4D4D-8A22-76F5B20296A2}">
      <dgm:prSet/>
      <dgm:spPr/>
      <dgm:t>
        <a:bodyPr/>
        <a:lstStyle/>
        <a:p>
          <a:endParaRPr lang="en-US"/>
        </a:p>
      </dgm:t>
    </dgm:pt>
    <dgm:pt modelId="{AF846EA5-04EF-4FD0-91F6-7F60D6C7A68B}">
      <dgm:prSet custT="1"/>
      <dgm:spPr>
        <a:solidFill>
          <a:srgbClr val="57B8E8"/>
        </a:solidFill>
      </dgm:spPr>
      <dgm:t>
        <a:bodyPr/>
        <a:lstStyle/>
        <a:p>
          <a:pPr>
            <a:buFont typeface="Arial" panose="020B0604020202020204" pitchFamily="34" charset="0"/>
            <a:buChar char="•"/>
          </a:pPr>
          <a:r>
            <a:rPr lang="en-US" sz="2400" dirty="0">
              <a:latin typeface="Arial" panose="020B0604020202020204" pitchFamily="34" charset="0"/>
              <a:cs typeface="Arial" panose="020B0604020202020204" pitchFamily="34" charset="0"/>
            </a:rPr>
            <a:t>Privacy, Confidentiality, and Safety</a:t>
          </a:r>
        </a:p>
      </dgm:t>
    </dgm:pt>
    <dgm:pt modelId="{A54D0E80-EA6C-4A4E-AC74-86DBB015EF35}" type="parTrans" cxnId="{4CD4924F-EEC4-4F01-8C2B-2512D7A4C387}">
      <dgm:prSet/>
      <dgm:spPr/>
      <dgm:t>
        <a:bodyPr/>
        <a:lstStyle/>
        <a:p>
          <a:endParaRPr lang="en-US"/>
        </a:p>
      </dgm:t>
    </dgm:pt>
    <dgm:pt modelId="{A35944B5-AFBC-43BA-8590-B5823753A9FD}" type="sibTrans" cxnId="{4CD4924F-EEC4-4F01-8C2B-2512D7A4C387}">
      <dgm:prSet/>
      <dgm:spPr/>
      <dgm:t>
        <a:bodyPr/>
        <a:lstStyle/>
        <a:p>
          <a:endParaRPr lang="en-US"/>
        </a:p>
      </dgm:t>
    </dgm:pt>
    <dgm:pt modelId="{A8A557B9-48BF-4E7B-9138-44C79682DDB6}">
      <dgm:prSet custT="1"/>
      <dgm:spPr>
        <a:solidFill>
          <a:srgbClr val="6F90C9"/>
        </a:solidFill>
      </dgm:spPr>
      <dgm:t>
        <a:bodyPr/>
        <a:lstStyle/>
        <a:p>
          <a:pPr>
            <a:buFont typeface="Arial" panose="020B0604020202020204" pitchFamily="34" charset="0"/>
            <a:buChar char="•"/>
          </a:pPr>
          <a:r>
            <a:rPr lang="en-US" sz="2400" dirty="0">
              <a:latin typeface="Arial" panose="020B0604020202020204" pitchFamily="34" charset="0"/>
              <a:cs typeface="Arial" panose="020B0604020202020204" pitchFamily="34" charset="0"/>
            </a:rPr>
            <a:t>Provider Body Language and Use of Physical Self</a:t>
          </a:r>
        </a:p>
      </dgm:t>
    </dgm:pt>
    <dgm:pt modelId="{9433BFDA-01A2-4A68-AF84-70173F1EA69F}" type="parTrans" cxnId="{00CA916C-5EE2-4837-A853-6E60B4D7A6F9}">
      <dgm:prSet/>
      <dgm:spPr/>
      <dgm:t>
        <a:bodyPr/>
        <a:lstStyle/>
        <a:p>
          <a:endParaRPr lang="en-US"/>
        </a:p>
      </dgm:t>
    </dgm:pt>
    <dgm:pt modelId="{EDFB2E5E-021B-42D1-BE24-D5256554B583}" type="sibTrans" cxnId="{00CA916C-5EE2-4837-A853-6E60B4D7A6F9}">
      <dgm:prSet/>
      <dgm:spPr/>
      <dgm:t>
        <a:bodyPr/>
        <a:lstStyle/>
        <a:p>
          <a:endParaRPr lang="en-US"/>
        </a:p>
      </dgm:t>
    </dgm:pt>
    <dgm:pt modelId="{C231D0C0-ACB0-47E2-BCB4-D25350C72CBA}">
      <dgm:prSet custT="1"/>
      <dgm:spPr>
        <a:solidFill>
          <a:srgbClr val="AC7FE9"/>
        </a:solidFill>
      </dgm:spPr>
      <dgm:t>
        <a:bodyPr/>
        <a:lstStyle/>
        <a:p>
          <a:pPr>
            <a:buFont typeface="Arial" panose="020B0604020202020204" pitchFamily="34" charset="0"/>
            <a:buChar char="•"/>
          </a:pPr>
          <a:r>
            <a:rPr lang="en-US" sz="2400" dirty="0">
              <a:latin typeface="Arial" panose="020B0604020202020204" pitchFamily="34" charset="0"/>
              <a:cs typeface="Arial" panose="020B0604020202020204" pitchFamily="34" charset="0"/>
            </a:rPr>
            <a:t>After the Health History (or Exam)</a:t>
          </a:r>
        </a:p>
      </dgm:t>
    </dgm:pt>
    <dgm:pt modelId="{4ED0D66F-BC34-4252-ADFB-88D2FEF5C91E}" type="parTrans" cxnId="{659CE72A-9A36-4D15-BA20-9DD193C6F7B2}">
      <dgm:prSet/>
      <dgm:spPr/>
      <dgm:t>
        <a:bodyPr/>
        <a:lstStyle/>
        <a:p>
          <a:endParaRPr lang="en-US"/>
        </a:p>
      </dgm:t>
    </dgm:pt>
    <dgm:pt modelId="{77E5498A-318E-4BEC-AD7B-6FDBE4B55146}" type="sibTrans" cxnId="{659CE72A-9A36-4D15-BA20-9DD193C6F7B2}">
      <dgm:prSet/>
      <dgm:spPr/>
      <dgm:t>
        <a:bodyPr/>
        <a:lstStyle/>
        <a:p>
          <a:endParaRPr lang="en-US"/>
        </a:p>
      </dgm:t>
    </dgm:pt>
    <dgm:pt modelId="{8EA3C34A-63DD-4CA7-9B83-D5484F779CE5}">
      <dgm:prSet custT="1"/>
      <dgm:spPr>
        <a:solidFill>
          <a:srgbClr val="97B2DA"/>
        </a:solidFill>
      </dgm:spPr>
      <dgm:t>
        <a:bodyPr/>
        <a:lstStyle/>
        <a:p>
          <a:pPr>
            <a:buFont typeface="Arial" panose="020B0604020202020204" pitchFamily="34" charset="0"/>
            <a:buChar char="•"/>
          </a:pPr>
          <a:r>
            <a:rPr lang="en-US" sz="2400" dirty="0">
              <a:latin typeface="Arial" panose="020B0604020202020204" pitchFamily="34" charset="0"/>
              <a:cs typeface="Arial" panose="020B0604020202020204" pitchFamily="34" charset="0"/>
            </a:rPr>
            <a:t>Documentation</a:t>
          </a:r>
        </a:p>
      </dgm:t>
    </dgm:pt>
    <dgm:pt modelId="{693AC6BF-0C2E-493B-AE49-E431E710399D}" type="parTrans" cxnId="{F9DAE0F9-09C2-40D3-B180-DE5E94FE2350}">
      <dgm:prSet/>
      <dgm:spPr/>
      <dgm:t>
        <a:bodyPr/>
        <a:lstStyle/>
        <a:p>
          <a:endParaRPr lang="en-US"/>
        </a:p>
      </dgm:t>
    </dgm:pt>
    <dgm:pt modelId="{5E33B24F-8F1C-4CFD-912A-4CE1920EBE1B}" type="sibTrans" cxnId="{F9DAE0F9-09C2-40D3-B180-DE5E94FE2350}">
      <dgm:prSet/>
      <dgm:spPr/>
      <dgm:t>
        <a:bodyPr/>
        <a:lstStyle/>
        <a:p>
          <a:endParaRPr lang="en-US"/>
        </a:p>
      </dgm:t>
    </dgm:pt>
    <dgm:pt modelId="{F4E80108-F4B1-49AE-9687-2817A9D9B5E0}">
      <dgm:prSet custT="1"/>
      <dgm:spPr>
        <a:solidFill>
          <a:srgbClr val="6F90C9"/>
        </a:solidFill>
      </dgm:spPr>
      <dgm:t>
        <a:bodyPr/>
        <a:lstStyle/>
        <a:p>
          <a:r>
            <a:rPr lang="en-US" sz="2400" dirty="0">
              <a:latin typeface="Arial" panose="020B0604020202020204" pitchFamily="34" charset="0"/>
              <a:cs typeface="Arial" panose="020B0604020202020204" pitchFamily="34" charset="0"/>
            </a:rPr>
            <a:t>Challenges You May Face</a:t>
          </a:r>
        </a:p>
      </dgm:t>
    </dgm:pt>
    <dgm:pt modelId="{2352D374-44A4-4849-871E-8CD919BB6FB7}" type="parTrans" cxnId="{1BB1618D-8F01-4FAA-A33A-808E6AA56035}">
      <dgm:prSet/>
      <dgm:spPr/>
      <dgm:t>
        <a:bodyPr/>
        <a:lstStyle/>
        <a:p>
          <a:endParaRPr lang="en-US"/>
        </a:p>
      </dgm:t>
    </dgm:pt>
    <dgm:pt modelId="{0D7A45B0-07EA-43EC-BBDB-F5DDBBCE1849}" type="sibTrans" cxnId="{1BB1618D-8F01-4FAA-A33A-808E6AA56035}">
      <dgm:prSet/>
      <dgm:spPr/>
      <dgm:t>
        <a:bodyPr/>
        <a:lstStyle/>
        <a:p>
          <a:endParaRPr lang="en-US"/>
        </a:p>
      </dgm:t>
    </dgm:pt>
    <dgm:pt modelId="{0F4427D0-0C7C-4C8B-A75D-704519A8EEB3}" type="pres">
      <dgm:prSet presAssocID="{DE0776AE-9D94-41FC-984C-0ADBF45472A4}" presName="linear" presStyleCnt="0">
        <dgm:presLayoutVars>
          <dgm:dir/>
          <dgm:animLvl val="lvl"/>
          <dgm:resizeHandles val="exact"/>
        </dgm:presLayoutVars>
      </dgm:prSet>
      <dgm:spPr/>
    </dgm:pt>
    <dgm:pt modelId="{DD1668AB-C18C-426E-8FEC-9743B15A2879}" type="pres">
      <dgm:prSet presAssocID="{D715AB86-2CD7-46C8-A95F-6E0C859E66D9}" presName="parentLin" presStyleCnt="0"/>
      <dgm:spPr/>
    </dgm:pt>
    <dgm:pt modelId="{6C99F105-B22F-4A14-803F-FC27EC6B3DDA}" type="pres">
      <dgm:prSet presAssocID="{D715AB86-2CD7-46C8-A95F-6E0C859E66D9}" presName="parentLeftMargin" presStyleLbl="node1" presStyleIdx="0" presStyleCnt="7"/>
      <dgm:spPr/>
    </dgm:pt>
    <dgm:pt modelId="{C9347E9E-A704-4C7E-95BD-B1D50D19AB61}" type="pres">
      <dgm:prSet presAssocID="{D715AB86-2CD7-46C8-A95F-6E0C859E66D9}" presName="parentText" presStyleLbl="node1" presStyleIdx="0" presStyleCnt="7">
        <dgm:presLayoutVars>
          <dgm:chMax val="0"/>
          <dgm:bulletEnabled val="1"/>
        </dgm:presLayoutVars>
      </dgm:prSet>
      <dgm:spPr/>
    </dgm:pt>
    <dgm:pt modelId="{3950B93A-12AA-4846-8040-0600945C8F09}" type="pres">
      <dgm:prSet presAssocID="{D715AB86-2CD7-46C8-A95F-6E0C859E66D9}" presName="negativeSpace" presStyleCnt="0"/>
      <dgm:spPr/>
    </dgm:pt>
    <dgm:pt modelId="{37441B68-46EE-4CB5-B237-8A32384A5540}" type="pres">
      <dgm:prSet presAssocID="{D715AB86-2CD7-46C8-A95F-6E0C859E66D9}" presName="childText" presStyleLbl="conFgAcc1" presStyleIdx="0" presStyleCnt="7">
        <dgm:presLayoutVars>
          <dgm:bulletEnabled val="1"/>
        </dgm:presLayoutVars>
      </dgm:prSet>
      <dgm:spPr/>
    </dgm:pt>
    <dgm:pt modelId="{F2E17DC0-1CDD-4796-8C09-10D7179D4A32}" type="pres">
      <dgm:prSet presAssocID="{80F67CC7-499D-4A0F-BA96-22B09D73317F}" presName="spaceBetweenRectangles" presStyleCnt="0"/>
      <dgm:spPr/>
    </dgm:pt>
    <dgm:pt modelId="{C2888881-C778-4617-A002-E7348F217F21}" type="pres">
      <dgm:prSet presAssocID="{96C3AC20-5DB2-4C47-A6D5-D1C627285F40}" presName="parentLin" presStyleCnt="0"/>
      <dgm:spPr/>
    </dgm:pt>
    <dgm:pt modelId="{08ED6873-8917-4DB7-8094-3A3B7309D84D}" type="pres">
      <dgm:prSet presAssocID="{96C3AC20-5DB2-4C47-A6D5-D1C627285F40}" presName="parentLeftMargin" presStyleLbl="node1" presStyleIdx="0" presStyleCnt="7"/>
      <dgm:spPr/>
    </dgm:pt>
    <dgm:pt modelId="{EEF0A186-E5C2-418D-B159-190E908A76F0}" type="pres">
      <dgm:prSet presAssocID="{96C3AC20-5DB2-4C47-A6D5-D1C627285F40}" presName="parentText" presStyleLbl="node1" presStyleIdx="1" presStyleCnt="7">
        <dgm:presLayoutVars>
          <dgm:chMax val="0"/>
          <dgm:bulletEnabled val="1"/>
        </dgm:presLayoutVars>
      </dgm:prSet>
      <dgm:spPr/>
    </dgm:pt>
    <dgm:pt modelId="{D30D8DDA-2726-4F71-8C52-8F28FCBB80BE}" type="pres">
      <dgm:prSet presAssocID="{96C3AC20-5DB2-4C47-A6D5-D1C627285F40}" presName="negativeSpace" presStyleCnt="0"/>
      <dgm:spPr/>
    </dgm:pt>
    <dgm:pt modelId="{67850B62-F031-40B1-9427-042EDDE68F15}" type="pres">
      <dgm:prSet presAssocID="{96C3AC20-5DB2-4C47-A6D5-D1C627285F40}" presName="childText" presStyleLbl="conFgAcc1" presStyleIdx="1" presStyleCnt="7">
        <dgm:presLayoutVars>
          <dgm:bulletEnabled val="1"/>
        </dgm:presLayoutVars>
      </dgm:prSet>
      <dgm:spPr/>
    </dgm:pt>
    <dgm:pt modelId="{29B0E0EE-76F8-48EE-9F13-E12741AFF378}" type="pres">
      <dgm:prSet presAssocID="{D352F136-4DF6-48D7-8C69-08543B7486C3}" presName="spaceBetweenRectangles" presStyleCnt="0"/>
      <dgm:spPr/>
    </dgm:pt>
    <dgm:pt modelId="{4CAFDC7C-F615-40CD-83EE-78588A5E5CA9}" type="pres">
      <dgm:prSet presAssocID="{AF846EA5-04EF-4FD0-91F6-7F60D6C7A68B}" presName="parentLin" presStyleCnt="0"/>
      <dgm:spPr/>
    </dgm:pt>
    <dgm:pt modelId="{91140737-C869-4DFB-AEA1-32423DEB2F9F}" type="pres">
      <dgm:prSet presAssocID="{AF846EA5-04EF-4FD0-91F6-7F60D6C7A68B}" presName="parentLeftMargin" presStyleLbl="node1" presStyleIdx="1" presStyleCnt="7"/>
      <dgm:spPr/>
    </dgm:pt>
    <dgm:pt modelId="{A85046DF-4ED0-4852-AAB7-EE4D47DAD9D5}" type="pres">
      <dgm:prSet presAssocID="{AF846EA5-04EF-4FD0-91F6-7F60D6C7A68B}" presName="parentText" presStyleLbl="node1" presStyleIdx="2" presStyleCnt="7">
        <dgm:presLayoutVars>
          <dgm:chMax val="0"/>
          <dgm:bulletEnabled val="1"/>
        </dgm:presLayoutVars>
      </dgm:prSet>
      <dgm:spPr/>
    </dgm:pt>
    <dgm:pt modelId="{1DB399E2-2961-49A1-9071-1367AB914DD0}" type="pres">
      <dgm:prSet presAssocID="{AF846EA5-04EF-4FD0-91F6-7F60D6C7A68B}" presName="negativeSpace" presStyleCnt="0"/>
      <dgm:spPr/>
    </dgm:pt>
    <dgm:pt modelId="{292B6D59-6520-4482-B7F9-F1BB838987EF}" type="pres">
      <dgm:prSet presAssocID="{AF846EA5-04EF-4FD0-91F6-7F60D6C7A68B}" presName="childText" presStyleLbl="conFgAcc1" presStyleIdx="2" presStyleCnt="7">
        <dgm:presLayoutVars>
          <dgm:bulletEnabled val="1"/>
        </dgm:presLayoutVars>
      </dgm:prSet>
      <dgm:spPr/>
    </dgm:pt>
    <dgm:pt modelId="{D957EAF1-4A01-4507-9F26-939383144C65}" type="pres">
      <dgm:prSet presAssocID="{A35944B5-AFBC-43BA-8590-B5823753A9FD}" presName="spaceBetweenRectangles" presStyleCnt="0"/>
      <dgm:spPr/>
    </dgm:pt>
    <dgm:pt modelId="{DE790DAB-B513-4EF5-8D62-7866E35F4E7D}" type="pres">
      <dgm:prSet presAssocID="{A8A557B9-48BF-4E7B-9138-44C79682DDB6}" presName="parentLin" presStyleCnt="0"/>
      <dgm:spPr/>
    </dgm:pt>
    <dgm:pt modelId="{DCFB74EE-5D33-4FBE-A949-BD3D79C8D49F}" type="pres">
      <dgm:prSet presAssocID="{A8A557B9-48BF-4E7B-9138-44C79682DDB6}" presName="parentLeftMargin" presStyleLbl="node1" presStyleIdx="2" presStyleCnt="7"/>
      <dgm:spPr/>
    </dgm:pt>
    <dgm:pt modelId="{42D36662-3ECD-45BD-A3C3-182837D6F7F4}" type="pres">
      <dgm:prSet presAssocID="{A8A557B9-48BF-4E7B-9138-44C79682DDB6}" presName="parentText" presStyleLbl="node1" presStyleIdx="3" presStyleCnt="7">
        <dgm:presLayoutVars>
          <dgm:chMax val="0"/>
          <dgm:bulletEnabled val="1"/>
        </dgm:presLayoutVars>
      </dgm:prSet>
      <dgm:spPr/>
    </dgm:pt>
    <dgm:pt modelId="{8242BB97-AD00-44F3-9F26-61BDF6B84750}" type="pres">
      <dgm:prSet presAssocID="{A8A557B9-48BF-4E7B-9138-44C79682DDB6}" presName="negativeSpace" presStyleCnt="0"/>
      <dgm:spPr/>
    </dgm:pt>
    <dgm:pt modelId="{46C06B9A-2A05-49C4-AF64-4E088FAAF9FA}" type="pres">
      <dgm:prSet presAssocID="{A8A557B9-48BF-4E7B-9138-44C79682DDB6}" presName="childText" presStyleLbl="conFgAcc1" presStyleIdx="3" presStyleCnt="7">
        <dgm:presLayoutVars>
          <dgm:bulletEnabled val="1"/>
        </dgm:presLayoutVars>
      </dgm:prSet>
      <dgm:spPr/>
    </dgm:pt>
    <dgm:pt modelId="{FDB2ED2D-49FB-4468-8748-9BA7D52B486F}" type="pres">
      <dgm:prSet presAssocID="{EDFB2E5E-021B-42D1-BE24-D5256554B583}" presName="spaceBetweenRectangles" presStyleCnt="0"/>
      <dgm:spPr/>
    </dgm:pt>
    <dgm:pt modelId="{566E15E3-F05D-4701-B3A4-32776AC9E7E9}" type="pres">
      <dgm:prSet presAssocID="{C231D0C0-ACB0-47E2-BCB4-D25350C72CBA}" presName="parentLin" presStyleCnt="0"/>
      <dgm:spPr/>
    </dgm:pt>
    <dgm:pt modelId="{19FD05E5-C4F5-4475-8FCF-29A5152A57DC}" type="pres">
      <dgm:prSet presAssocID="{C231D0C0-ACB0-47E2-BCB4-D25350C72CBA}" presName="parentLeftMargin" presStyleLbl="node1" presStyleIdx="3" presStyleCnt="7"/>
      <dgm:spPr/>
    </dgm:pt>
    <dgm:pt modelId="{09737AB8-5299-46E5-9EDB-B37CF29427DA}" type="pres">
      <dgm:prSet presAssocID="{C231D0C0-ACB0-47E2-BCB4-D25350C72CBA}" presName="parentText" presStyleLbl="node1" presStyleIdx="4" presStyleCnt="7">
        <dgm:presLayoutVars>
          <dgm:chMax val="0"/>
          <dgm:bulletEnabled val="1"/>
        </dgm:presLayoutVars>
      </dgm:prSet>
      <dgm:spPr/>
    </dgm:pt>
    <dgm:pt modelId="{EF0A33E8-04BA-4AF0-B8C0-0B37B36F3A84}" type="pres">
      <dgm:prSet presAssocID="{C231D0C0-ACB0-47E2-BCB4-D25350C72CBA}" presName="negativeSpace" presStyleCnt="0"/>
      <dgm:spPr/>
    </dgm:pt>
    <dgm:pt modelId="{0306F1D2-54F4-4829-B5EF-08240643D718}" type="pres">
      <dgm:prSet presAssocID="{C231D0C0-ACB0-47E2-BCB4-D25350C72CBA}" presName="childText" presStyleLbl="conFgAcc1" presStyleIdx="4" presStyleCnt="7">
        <dgm:presLayoutVars>
          <dgm:bulletEnabled val="1"/>
        </dgm:presLayoutVars>
      </dgm:prSet>
      <dgm:spPr/>
    </dgm:pt>
    <dgm:pt modelId="{ACE40F40-9D24-4943-A559-AA81D9925AFF}" type="pres">
      <dgm:prSet presAssocID="{77E5498A-318E-4BEC-AD7B-6FDBE4B55146}" presName="spaceBetweenRectangles" presStyleCnt="0"/>
      <dgm:spPr/>
    </dgm:pt>
    <dgm:pt modelId="{0813FC88-2F6C-4944-9262-333E35BDB8A8}" type="pres">
      <dgm:prSet presAssocID="{8EA3C34A-63DD-4CA7-9B83-D5484F779CE5}" presName="parentLin" presStyleCnt="0"/>
      <dgm:spPr/>
    </dgm:pt>
    <dgm:pt modelId="{D99D7AA8-3789-47FB-9D78-9EF371FB1C58}" type="pres">
      <dgm:prSet presAssocID="{8EA3C34A-63DD-4CA7-9B83-D5484F779CE5}" presName="parentLeftMargin" presStyleLbl="node1" presStyleIdx="4" presStyleCnt="7"/>
      <dgm:spPr/>
    </dgm:pt>
    <dgm:pt modelId="{013FBED9-66CC-42D8-9037-9236BB238C9C}" type="pres">
      <dgm:prSet presAssocID="{8EA3C34A-63DD-4CA7-9B83-D5484F779CE5}" presName="parentText" presStyleLbl="node1" presStyleIdx="5" presStyleCnt="7">
        <dgm:presLayoutVars>
          <dgm:chMax val="0"/>
          <dgm:bulletEnabled val="1"/>
        </dgm:presLayoutVars>
      </dgm:prSet>
      <dgm:spPr/>
    </dgm:pt>
    <dgm:pt modelId="{A0B124F4-C334-4552-8B3F-2C73BC230C79}" type="pres">
      <dgm:prSet presAssocID="{8EA3C34A-63DD-4CA7-9B83-D5484F779CE5}" presName="negativeSpace" presStyleCnt="0"/>
      <dgm:spPr/>
    </dgm:pt>
    <dgm:pt modelId="{9E9505C2-797B-4289-8FDB-976E91CC393F}" type="pres">
      <dgm:prSet presAssocID="{8EA3C34A-63DD-4CA7-9B83-D5484F779CE5}" presName="childText" presStyleLbl="conFgAcc1" presStyleIdx="5" presStyleCnt="7">
        <dgm:presLayoutVars>
          <dgm:bulletEnabled val="1"/>
        </dgm:presLayoutVars>
      </dgm:prSet>
      <dgm:spPr/>
    </dgm:pt>
    <dgm:pt modelId="{66DFFFA2-F28B-4739-AC3A-54506F831A31}" type="pres">
      <dgm:prSet presAssocID="{5E33B24F-8F1C-4CFD-912A-4CE1920EBE1B}" presName="spaceBetweenRectangles" presStyleCnt="0"/>
      <dgm:spPr/>
    </dgm:pt>
    <dgm:pt modelId="{4AF04CDF-5226-4086-A05D-E153AA3B5F64}" type="pres">
      <dgm:prSet presAssocID="{F4E80108-F4B1-49AE-9687-2817A9D9B5E0}" presName="parentLin" presStyleCnt="0"/>
      <dgm:spPr/>
    </dgm:pt>
    <dgm:pt modelId="{F5CCBF91-3C5E-4A4F-A105-C6B5CD332D90}" type="pres">
      <dgm:prSet presAssocID="{F4E80108-F4B1-49AE-9687-2817A9D9B5E0}" presName="parentLeftMargin" presStyleLbl="node1" presStyleIdx="5" presStyleCnt="7"/>
      <dgm:spPr/>
    </dgm:pt>
    <dgm:pt modelId="{BD11AF2B-FCC6-4F8B-97B3-C497D2CC0E94}" type="pres">
      <dgm:prSet presAssocID="{F4E80108-F4B1-49AE-9687-2817A9D9B5E0}" presName="parentText" presStyleLbl="node1" presStyleIdx="6" presStyleCnt="7">
        <dgm:presLayoutVars>
          <dgm:chMax val="0"/>
          <dgm:bulletEnabled val="1"/>
        </dgm:presLayoutVars>
      </dgm:prSet>
      <dgm:spPr/>
    </dgm:pt>
    <dgm:pt modelId="{D865E45B-A943-472A-AB4D-6FB4842F4B25}" type="pres">
      <dgm:prSet presAssocID="{F4E80108-F4B1-49AE-9687-2817A9D9B5E0}" presName="negativeSpace" presStyleCnt="0"/>
      <dgm:spPr/>
    </dgm:pt>
    <dgm:pt modelId="{6623BA78-6A4E-441A-80E6-BBCA486010B7}" type="pres">
      <dgm:prSet presAssocID="{F4E80108-F4B1-49AE-9687-2817A9D9B5E0}" presName="childText" presStyleLbl="conFgAcc1" presStyleIdx="6" presStyleCnt="7">
        <dgm:presLayoutVars>
          <dgm:bulletEnabled val="1"/>
        </dgm:presLayoutVars>
      </dgm:prSet>
      <dgm:spPr/>
    </dgm:pt>
  </dgm:ptLst>
  <dgm:cxnLst>
    <dgm:cxn modelId="{24DC630B-5F77-4A24-A6AB-0DFA14C2E346}" type="presOf" srcId="{8EA3C34A-63DD-4CA7-9B83-D5484F779CE5}" destId="{013FBED9-66CC-42D8-9037-9236BB238C9C}" srcOrd="1" destOrd="0" presId="urn:microsoft.com/office/officeart/2005/8/layout/list1"/>
    <dgm:cxn modelId="{1BB3651A-AF64-4F89-A089-FBB0888C7DB5}" type="presOf" srcId="{AF846EA5-04EF-4FD0-91F6-7F60D6C7A68B}" destId="{91140737-C869-4DFB-AEA1-32423DEB2F9F}" srcOrd="0" destOrd="0" presId="urn:microsoft.com/office/officeart/2005/8/layout/list1"/>
    <dgm:cxn modelId="{0F92B81F-0464-4BF9-8CC4-A4C5C97B2752}" type="presOf" srcId="{F4E80108-F4B1-49AE-9687-2817A9D9B5E0}" destId="{BD11AF2B-FCC6-4F8B-97B3-C497D2CC0E94}" srcOrd="1" destOrd="0" presId="urn:microsoft.com/office/officeart/2005/8/layout/list1"/>
    <dgm:cxn modelId="{659CE72A-9A36-4D15-BA20-9DD193C6F7B2}" srcId="{DE0776AE-9D94-41FC-984C-0ADBF45472A4}" destId="{C231D0C0-ACB0-47E2-BCB4-D25350C72CBA}" srcOrd="4" destOrd="0" parTransId="{4ED0D66F-BC34-4252-ADFB-88D2FEF5C91E}" sibTransId="{77E5498A-318E-4BEC-AD7B-6FDBE4B55146}"/>
    <dgm:cxn modelId="{D2A0C663-3380-4764-81CA-690DE03A9CD8}" type="presOf" srcId="{DE0776AE-9D94-41FC-984C-0ADBF45472A4}" destId="{0F4427D0-0C7C-4C8B-A75D-704519A8EEB3}" srcOrd="0" destOrd="0" presId="urn:microsoft.com/office/officeart/2005/8/layout/list1"/>
    <dgm:cxn modelId="{B32E2268-310B-4E86-A1ED-2742FDF2EEBA}" type="presOf" srcId="{AF846EA5-04EF-4FD0-91F6-7F60D6C7A68B}" destId="{A85046DF-4ED0-4852-AAB7-EE4D47DAD9D5}" srcOrd="1" destOrd="0" presId="urn:microsoft.com/office/officeart/2005/8/layout/list1"/>
    <dgm:cxn modelId="{76F8CE49-9355-4EF9-9B3E-B6F34EEE2D85}" type="presOf" srcId="{F4E80108-F4B1-49AE-9687-2817A9D9B5E0}" destId="{F5CCBF91-3C5E-4A4F-A105-C6B5CD332D90}" srcOrd="0" destOrd="0" presId="urn:microsoft.com/office/officeart/2005/8/layout/list1"/>
    <dgm:cxn modelId="{8631A14B-E535-4492-96C1-7894DED304A2}" type="presOf" srcId="{D715AB86-2CD7-46C8-A95F-6E0C859E66D9}" destId="{C9347E9E-A704-4C7E-95BD-B1D50D19AB61}" srcOrd="1" destOrd="0" presId="urn:microsoft.com/office/officeart/2005/8/layout/list1"/>
    <dgm:cxn modelId="{00CA916C-5EE2-4837-A853-6E60B4D7A6F9}" srcId="{DE0776AE-9D94-41FC-984C-0ADBF45472A4}" destId="{A8A557B9-48BF-4E7B-9138-44C79682DDB6}" srcOrd="3" destOrd="0" parTransId="{9433BFDA-01A2-4A68-AF84-70173F1EA69F}" sibTransId="{EDFB2E5E-021B-42D1-BE24-D5256554B583}"/>
    <dgm:cxn modelId="{4CD4924F-EEC4-4F01-8C2B-2512D7A4C387}" srcId="{DE0776AE-9D94-41FC-984C-0ADBF45472A4}" destId="{AF846EA5-04EF-4FD0-91F6-7F60D6C7A68B}" srcOrd="2" destOrd="0" parTransId="{A54D0E80-EA6C-4A4E-AC74-86DBB015EF35}" sibTransId="{A35944B5-AFBC-43BA-8590-B5823753A9FD}"/>
    <dgm:cxn modelId="{62F94073-9521-4D4D-8A22-76F5B20296A2}" srcId="{DE0776AE-9D94-41FC-984C-0ADBF45472A4}" destId="{96C3AC20-5DB2-4C47-A6D5-D1C627285F40}" srcOrd="1" destOrd="0" parTransId="{F98B8250-1FB7-4E0F-8335-1A26A29CCEEF}" sibTransId="{D352F136-4DF6-48D7-8C69-08543B7486C3}"/>
    <dgm:cxn modelId="{09430254-C3A7-4264-9719-F2FA6EDCA217}" type="presOf" srcId="{C231D0C0-ACB0-47E2-BCB4-D25350C72CBA}" destId="{09737AB8-5299-46E5-9EDB-B37CF29427DA}" srcOrd="1" destOrd="0" presId="urn:microsoft.com/office/officeart/2005/8/layout/list1"/>
    <dgm:cxn modelId="{A7BADC7B-6BD9-48E1-B21E-1C4A90E383C5}" type="presOf" srcId="{A8A557B9-48BF-4E7B-9138-44C79682DDB6}" destId="{DCFB74EE-5D33-4FBE-A949-BD3D79C8D49F}" srcOrd="0" destOrd="0" presId="urn:microsoft.com/office/officeart/2005/8/layout/list1"/>
    <dgm:cxn modelId="{1BB1618D-8F01-4FAA-A33A-808E6AA56035}" srcId="{DE0776AE-9D94-41FC-984C-0ADBF45472A4}" destId="{F4E80108-F4B1-49AE-9687-2817A9D9B5E0}" srcOrd="6" destOrd="0" parTransId="{2352D374-44A4-4849-871E-8CD919BB6FB7}" sibTransId="{0D7A45B0-07EA-43EC-BBDB-F5DDBBCE1849}"/>
    <dgm:cxn modelId="{7D5C5E98-D7E0-4251-B35A-253DF4010EA7}" type="presOf" srcId="{D715AB86-2CD7-46C8-A95F-6E0C859E66D9}" destId="{6C99F105-B22F-4A14-803F-FC27EC6B3DDA}" srcOrd="0" destOrd="0" presId="urn:microsoft.com/office/officeart/2005/8/layout/list1"/>
    <dgm:cxn modelId="{0DFB7FAC-D387-485F-8CE1-0145EC2DDDB4}" type="presOf" srcId="{96C3AC20-5DB2-4C47-A6D5-D1C627285F40}" destId="{EEF0A186-E5C2-418D-B159-190E908A76F0}" srcOrd="1" destOrd="0" presId="urn:microsoft.com/office/officeart/2005/8/layout/list1"/>
    <dgm:cxn modelId="{D6E68DD5-81C7-416E-B52C-38EBA1176B78}" srcId="{DE0776AE-9D94-41FC-984C-0ADBF45472A4}" destId="{D715AB86-2CD7-46C8-A95F-6E0C859E66D9}" srcOrd="0" destOrd="0" parTransId="{531BE6E7-492B-4FBF-A36E-7F0BFA618FDF}" sibTransId="{80F67CC7-499D-4A0F-BA96-22B09D73317F}"/>
    <dgm:cxn modelId="{2BA38BD7-BD2B-41C8-93A2-36AA25857C0E}" type="presOf" srcId="{C231D0C0-ACB0-47E2-BCB4-D25350C72CBA}" destId="{19FD05E5-C4F5-4475-8FCF-29A5152A57DC}" srcOrd="0" destOrd="0" presId="urn:microsoft.com/office/officeart/2005/8/layout/list1"/>
    <dgm:cxn modelId="{B9025CE3-9562-4B5C-8FD5-DCCBFA6F653D}" type="presOf" srcId="{96C3AC20-5DB2-4C47-A6D5-D1C627285F40}" destId="{08ED6873-8917-4DB7-8094-3A3B7309D84D}" srcOrd="0" destOrd="0" presId="urn:microsoft.com/office/officeart/2005/8/layout/list1"/>
    <dgm:cxn modelId="{B6A8A0EB-8BDC-4DC8-939E-9472E9287304}" type="presOf" srcId="{8EA3C34A-63DD-4CA7-9B83-D5484F779CE5}" destId="{D99D7AA8-3789-47FB-9D78-9EF371FB1C58}" srcOrd="0" destOrd="0" presId="urn:microsoft.com/office/officeart/2005/8/layout/list1"/>
    <dgm:cxn modelId="{EC1537F2-A071-4538-A86C-2D2A72B3A006}" type="presOf" srcId="{A8A557B9-48BF-4E7B-9138-44C79682DDB6}" destId="{42D36662-3ECD-45BD-A3C3-182837D6F7F4}" srcOrd="1" destOrd="0" presId="urn:microsoft.com/office/officeart/2005/8/layout/list1"/>
    <dgm:cxn modelId="{F9DAE0F9-09C2-40D3-B180-DE5E94FE2350}" srcId="{DE0776AE-9D94-41FC-984C-0ADBF45472A4}" destId="{8EA3C34A-63DD-4CA7-9B83-D5484F779CE5}" srcOrd="5" destOrd="0" parTransId="{693AC6BF-0C2E-493B-AE49-E431E710399D}" sibTransId="{5E33B24F-8F1C-4CFD-912A-4CE1920EBE1B}"/>
    <dgm:cxn modelId="{49032072-5D63-4FFE-BC3B-BFFCF3F2181E}" type="presParOf" srcId="{0F4427D0-0C7C-4C8B-A75D-704519A8EEB3}" destId="{DD1668AB-C18C-426E-8FEC-9743B15A2879}" srcOrd="0" destOrd="0" presId="urn:microsoft.com/office/officeart/2005/8/layout/list1"/>
    <dgm:cxn modelId="{9A11F20C-1BA2-4886-B348-1BD61F504695}" type="presParOf" srcId="{DD1668AB-C18C-426E-8FEC-9743B15A2879}" destId="{6C99F105-B22F-4A14-803F-FC27EC6B3DDA}" srcOrd="0" destOrd="0" presId="urn:microsoft.com/office/officeart/2005/8/layout/list1"/>
    <dgm:cxn modelId="{264ED742-32E8-4721-A9A9-F000ABB700C5}" type="presParOf" srcId="{DD1668AB-C18C-426E-8FEC-9743B15A2879}" destId="{C9347E9E-A704-4C7E-95BD-B1D50D19AB61}" srcOrd="1" destOrd="0" presId="urn:microsoft.com/office/officeart/2005/8/layout/list1"/>
    <dgm:cxn modelId="{BD1C3C1D-9B17-41EF-BBB5-BCE8E3288A9E}" type="presParOf" srcId="{0F4427D0-0C7C-4C8B-A75D-704519A8EEB3}" destId="{3950B93A-12AA-4846-8040-0600945C8F09}" srcOrd="1" destOrd="0" presId="urn:microsoft.com/office/officeart/2005/8/layout/list1"/>
    <dgm:cxn modelId="{F45F86BC-7A06-4477-B8B6-3076EB96BE89}" type="presParOf" srcId="{0F4427D0-0C7C-4C8B-A75D-704519A8EEB3}" destId="{37441B68-46EE-4CB5-B237-8A32384A5540}" srcOrd="2" destOrd="0" presId="urn:microsoft.com/office/officeart/2005/8/layout/list1"/>
    <dgm:cxn modelId="{DA780536-9832-4DD1-9877-E674037F34B8}" type="presParOf" srcId="{0F4427D0-0C7C-4C8B-A75D-704519A8EEB3}" destId="{F2E17DC0-1CDD-4796-8C09-10D7179D4A32}" srcOrd="3" destOrd="0" presId="urn:microsoft.com/office/officeart/2005/8/layout/list1"/>
    <dgm:cxn modelId="{C1175771-CE57-4181-B396-A787981F70B5}" type="presParOf" srcId="{0F4427D0-0C7C-4C8B-A75D-704519A8EEB3}" destId="{C2888881-C778-4617-A002-E7348F217F21}" srcOrd="4" destOrd="0" presId="urn:microsoft.com/office/officeart/2005/8/layout/list1"/>
    <dgm:cxn modelId="{0BD61E06-C8D8-45C0-A80E-CFB970A603B0}" type="presParOf" srcId="{C2888881-C778-4617-A002-E7348F217F21}" destId="{08ED6873-8917-4DB7-8094-3A3B7309D84D}" srcOrd="0" destOrd="0" presId="urn:microsoft.com/office/officeart/2005/8/layout/list1"/>
    <dgm:cxn modelId="{6D83947F-0779-49D0-81A6-84810B6A88AD}" type="presParOf" srcId="{C2888881-C778-4617-A002-E7348F217F21}" destId="{EEF0A186-E5C2-418D-B159-190E908A76F0}" srcOrd="1" destOrd="0" presId="urn:microsoft.com/office/officeart/2005/8/layout/list1"/>
    <dgm:cxn modelId="{F4EB3C16-C784-4727-B4D2-18D7AB5CF5CF}" type="presParOf" srcId="{0F4427D0-0C7C-4C8B-A75D-704519A8EEB3}" destId="{D30D8DDA-2726-4F71-8C52-8F28FCBB80BE}" srcOrd="5" destOrd="0" presId="urn:microsoft.com/office/officeart/2005/8/layout/list1"/>
    <dgm:cxn modelId="{24CC21DD-7F1C-4403-843B-A631C4D5773D}" type="presParOf" srcId="{0F4427D0-0C7C-4C8B-A75D-704519A8EEB3}" destId="{67850B62-F031-40B1-9427-042EDDE68F15}" srcOrd="6" destOrd="0" presId="urn:microsoft.com/office/officeart/2005/8/layout/list1"/>
    <dgm:cxn modelId="{2387E2CD-A727-4B70-8BF5-20BDE91B0F6F}" type="presParOf" srcId="{0F4427D0-0C7C-4C8B-A75D-704519A8EEB3}" destId="{29B0E0EE-76F8-48EE-9F13-E12741AFF378}" srcOrd="7" destOrd="0" presId="urn:microsoft.com/office/officeart/2005/8/layout/list1"/>
    <dgm:cxn modelId="{DA59FF35-921A-4FE6-9548-C2EA6A9DEBE5}" type="presParOf" srcId="{0F4427D0-0C7C-4C8B-A75D-704519A8EEB3}" destId="{4CAFDC7C-F615-40CD-83EE-78588A5E5CA9}" srcOrd="8" destOrd="0" presId="urn:microsoft.com/office/officeart/2005/8/layout/list1"/>
    <dgm:cxn modelId="{787CF70B-2133-49AD-B9F3-4B0151A0B41C}" type="presParOf" srcId="{4CAFDC7C-F615-40CD-83EE-78588A5E5CA9}" destId="{91140737-C869-4DFB-AEA1-32423DEB2F9F}" srcOrd="0" destOrd="0" presId="urn:microsoft.com/office/officeart/2005/8/layout/list1"/>
    <dgm:cxn modelId="{E939C258-C42C-4F9B-B12B-3557780A45F9}" type="presParOf" srcId="{4CAFDC7C-F615-40CD-83EE-78588A5E5CA9}" destId="{A85046DF-4ED0-4852-AAB7-EE4D47DAD9D5}" srcOrd="1" destOrd="0" presId="urn:microsoft.com/office/officeart/2005/8/layout/list1"/>
    <dgm:cxn modelId="{F0D30F91-6E6C-42A7-A263-642DF3DE68DA}" type="presParOf" srcId="{0F4427D0-0C7C-4C8B-A75D-704519A8EEB3}" destId="{1DB399E2-2961-49A1-9071-1367AB914DD0}" srcOrd="9" destOrd="0" presId="urn:microsoft.com/office/officeart/2005/8/layout/list1"/>
    <dgm:cxn modelId="{32BA5E97-D487-4877-BD8B-DC981A4076E9}" type="presParOf" srcId="{0F4427D0-0C7C-4C8B-A75D-704519A8EEB3}" destId="{292B6D59-6520-4482-B7F9-F1BB838987EF}" srcOrd="10" destOrd="0" presId="urn:microsoft.com/office/officeart/2005/8/layout/list1"/>
    <dgm:cxn modelId="{381FF59E-040B-4621-B6C0-909274AE6EF2}" type="presParOf" srcId="{0F4427D0-0C7C-4C8B-A75D-704519A8EEB3}" destId="{D957EAF1-4A01-4507-9F26-939383144C65}" srcOrd="11" destOrd="0" presId="urn:microsoft.com/office/officeart/2005/8/layout/list1"/>
    <dgm:cxn modelId="{2BE1B330-B00D-47E7-904B-16A6DF2A6E3C}" type="presParOf" srcId="{0F4427D0-0C7C-4C8B-A75D-704519A8EEB3}" destId="{DE790DAB-B513-4EF5-8D62-7866E35F4E7D}" srcOrd="12" destOrd="0" presId="urn:microsoft.com/office/officeart/2005/8/layout/list1"/>
    <dgm:cxn modelId="{E322027F-6D23-43A5-AAD5-3267CC75BF57}" type="presParOf" srcId="{DE790DAB-B513-4EF5-8D62-7866E35F4E7D}" destId="{DCFB74EE-5D33-4FBE-A949-BD3D79C8D49F}" srcOrd="0" destOrd="0" presId="urn:microsoft.com/office/officeart/2005/8/layout/list1"/>
    <dgm:cxn modelId="{4EB89815-1FBC-4039-B8D8-BEBDCC1C7519}" type="presParOf" srcId="{DE790DAB-B513-4EF5-8D62-7866E35F4E7D}" destId="{42D36662-3ECD-45BD-A3C3-182837D6F7F4}" srcOrd="1" destOrd="0" presId="urn:microsoft.com/office/officeart/2005/8/layout/list1"/>
    <dgm:cxn modelId="{A421936E-EBC9-4927-B912-78118916071E}" type="presParOf" srcId="{0F4427D0-0C7C-4C8B-A75D-704519A8EEB3}" destId="{8242BB97-AD00-44F3-9F26-61BDF6B84750}" srcOrd="13" destOrd="0" presId="urn:microsoft.com/office/officeart/2005/8/layout/list1"/>
    <dgm:cxn modelId="{B52BDA7D-3A86-4FBB-9D0C-88C7E61ECCFA}" type="presParOf" srcId="{0F4427D0-0C7C-4C8B-A75D-704519A8EEB3}" destId="{46C06B9A-2A05-49C4-AF64-4E088FAAF9FA}" srcOrd="14" destOrd="0" presId="urn:microsoft.com/office/officeart/2005/8/layout/list1"/>
    <dgm:cxn modelId="{B22F3C59-A77A-4DE1-BB88-31D8E1B9B0D4}" type="presParOf" srcId="{0F4427D0-0C7C-4C8B-A75D-704519A8EEB3}" destId="{FDB2ED2D-49FB-4468-8748-9BA7D52B486F}" srcOrd="15" destOrd="0" presId="urn:microsoft.com/office/officeart/2005/8/layout/list1"/>
    <dgm:cxn modelId="{887C92EB-0DFC-4B3D-BF1B-2A5370410BF3}" type="presParOf" srcId="{0F4427D0-0C7C-4C8B-A75D-704519A8EEB3}" destId="{566E15E3-F05D-4701-B3A4-32776AC9E7E9}" srcOrd="16" destOrd="0" presId="urn:microsoft.com/office/officeart/2005/8/layout/list1"/>
    <dgm:cxn modelId="{ECEB1908-979F-45AF-9B92-97045E0FD4DA}" type="presParOf" srcId="{566E15E3-F05D-4701-B3A4-32776AC9E7E9}" destId="{19FD05E5-C4F5-4475-8FCF-29A5152A57DC}" srcOrd="0" destOrd="0" presId="urn:microsoft.com/office/officeart/2005/8/layout/list1"/>
    <dgm:cxn modelId="{A9A10D84-A1C5-4517-BDB7-FB9FDC1084BD}" type="presParOf" srcId="{566E15E3-F05D-4701-B3A4-32776AC9E7E9}" destId="{09737AB8-5299-46E5-9EDB-B37CF29427DA}" srcOrd="1" destOrd="0" presId="urn:microsoft.com/office/officeart/2005/8/layout/list1"/>
    <dgm:cxn modelId="{9BDC431D-6742-4D62-99CF-5E9767A68F58}" type="presParOf" srcId="{0F4427D0-0C7C-4C8B-A75D-704519A8EEB3}" destId="{EF0A33E8-04BA-4AF0-B8C0-0B37B36F3A84}" srcOrd="17" destOrd="0" presId="urn:microsoft.com/office/officeart/2005/8/layout/list1"/>
    <dgm:cxn modelId="{E71F8E68-F7CA-4E56-9875-1057FF5E96DF}" type="presParOf" srcId="{0F4427D0-0C7C-4C8B-A75D-704519A8EEB3}" destId="{0306F1D2-54F4-4829-B5EF-08240643D718}" srcOrd="18" destOrd="0" presId="urn:microsoft.com/office/officeart/2005/8/layout/list1"/>
    <dgm:cxn modelId="{3FC02D86-80B8-4EF4-82E1-1A2D931846D5}" type="presParOf" srcId="{0F4427D0-0C7C-4C8B-A75D-704519A8EEB3}" destId="{ACE40F40-9D24-4943-A559-AA81D9925AFF}" srcOrd="19" destOrd="0" presId="urn:microsoft.com/office/officeart/2005/8/layout/list1"/>
    <dgm:cxn modelId="{3997201B-9436-436F-93CB-73865A7082F9}" type="presParOf" srcId="{0F4427D0-0C7C-4C8B-A75D-704519A8EEB3}" destId="{0813FC88-2F6C-4944-9262-333E35BDB8A8}" srcOrd="20" destOrd="0" presId="urn:microsoft.com/office/officeart/2005/8/layout/list1"/>
    <dgm:cxn modelId="{C0FB0D50-70CB-4C32-A69D-19DA9E47EB51}" type="presParOf" srcId="{0813FC88-2F6C-4944-9262-333E35BDB8A8}" destId="{D99D7AA8-3789-47FB-9D78-9EF371FB1C58}" srcOrd="0" destOrd="0" presId="urn:microsoft.com/office/officeart/2005/8/layout/list1"/>
    <dgm:cxn modelId="{1855AEAC-9789-4FEC-8AE6-8F41AC1F2839}" type="presParOf" srcId="{0813FC88-2F6C-4944-9262-333E35BDB8A8}" destId="{013FBED9-66CC-42D8-9037-9236BB238C9C}" srcOrd="1" destOrd="0" presId="urn:microsoft.com/office/officeart/2005/8/layout/list1"/>
    <dgm:cxn modelId="{A79E1526-C25F-475A-9467-285A8AC78596}" type="presParOf" srcId="{0F4427D0-0C7C-4C8B-A75D-704519A8EEB3}" destId="{A0B124F4-C334-4552-8B3F-2C73BC230C79}" srcOrd="21" destOrd="0" presId="urn:microsoft.com/office/officeart/2005/8/layout/list1"/>
    <dgm:cxn modelId="{AEEA8DC9-28F2-4B23-B7D4-75EAAD58C671}" type="presParOf" srcId="{0F4427D0-0C7C-4C8B-A75D-704519A8EEB3}" destId="{9E9505C2-797B-4289-8FDB-976E91CC393F}" srcOrd="22" destOrd="0" presId="urn:microsoft.com/office/officeart/2005/8/layout/list1"/>
    <dgm:cxn modelId="{ED07E289-7CE6-4864-862D-839F38B23A51}" type="presParOf" srcId="{0F4427D0-0C7C-4C8B-A75D-704519A8EEB3}" destId="{66DFFFA2-F28B-4739-AC3A-54506F831A31}" srcOrd="23" destOrd="0" presId="urn:microsoft.com/office/officeart/2005/8/layout/list1"/>
    <dgm:cxn modelId="{644FB23C-2673-461E-AE36-A626FF61300F}" type="presParOf" srcId="{0F4427D0-0C7C-4C8B-A75D-704519A8EEB3}" destId="{4AF04CDF-5226-4086-A05D-E153AA3B5F64}" srcOrd="24" destOrd="0" presId="urn:microsoft.com/office/officeart/2005/8/layout/list1"/>
    <dgm:cxn modelId="{491B779E-BF41-45ED-BC7F-6A8A0F26A9BF}" type="presParOf" srcId="{4AF04CDF-5226-4086-A05D-E153AA3B5F64}" destId="{F5CCBF91-3C5E-4A4F-A105-C6B5CD332D90}" srcOrd="0" destOrd="0" presId="urn:microsoft.com/office/officeart/2005/8/layout/list1"/>
    <dgm:cxn modelId="{202D1CD8-6E4E-4761-B65F-795FD3E13CC2}" type="presParOf" srcId="{4AF04CDF-5226-4086-A05D-E153AA3B5F64}" destId="{BD11AF2B-FCC6-4F8B-97B3-C497D2CC0E94}" srcOrd="1" destOrd="0" presId="urn:microsoft.com/office/officeart/2005/8/layout/list1"/>
    <dgm:cxn modelId="{972BB856-9663-4DBE-B856-FD6F61384445}" type="presParOf" srcId="{0F4427D0-0C7C-4C8B-A75D-704519A8EEB3}" destId="{D865E45B-A943-472A-AB4D-6FB4842F4B25}" srcOrd="25" destOrd="0" presId="urn:microsoft.com/office/officeart/2005/8/layout/list1"/>
    <dgm:cxn modelId="{46BA45E0-AFBC-4F8D-9C70-FF571E41B42C}" type="presParOf" srcId="{0F4427D0-0C7C-4C8B-A75D-704519A8EEB3}" destId="{6623BA78-6A4E-441A-80E6-BBCA486010B7}"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104542-EF33-4A12-ACA9-C2785683D2C3}">
      <dsp:nvSpPr>
        <dsp:cNvPr id="0" name=""/>
        <dsp:cNvSpPr/>
      </dsp:nvSpPr>
      <dsp:spPr>
        <a:xfrm>
          <a:off x="0" y="212856"/>
          <a:ext cx="9823489" cy="1058400"/>
        </a:xfrm>
        <a:prstGeom prst="rect">
          <a:avLst/>
        </a:prstGeom>
        <a:no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B3662958-990A-4490-A9AF-5C1D2CA026FB}">
      <dsp:nvSpPr>
        <dsp:cNvPr id="0" name=""/>
        <dsp:cNvSpPr/>
      </dsp:nvSpPr>
      <dsp:spPr>
        <a:xfrm>
          <a:off x="529702" y="233911"/>
          <a:ext cx="8865315" cy="977192"/>
        </a:xfrm>
        <a:prstGeom prst="roundRect">
          <a:avLst/>
        </a:prstGeom>
        <a:solidFill>
          <a:srgbClr val="3098CE"/>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9913" tIns="0" rIns="259913" bIns="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bg1"/>
              </a:solidFill>
              <a:latin typeface="Arial" panose="020B0604020202020204" pitchFamily="34" charset="0"/>
              <a:cs typeface="Arial" panose="020B0604020202020204" pitchFamily="34" charset="0"/>
            </a:rPr>
            <a:t>Understand the importance of approaching a patient health history using a trauma-informed perspective</a:t>
          </a:r>
          <a:endParaRPr lang="en-US" sz="2200" b="0" i="0" kern="1200" dirty="0">
            <a:solidFill>
              <a:schemeClr val="bg1"/>
            </a:solidFill>
            <a:latin typeface="Arial" panose="020B0604020202020204" pitchFamily="34" charset="0"/>
            <a:cs typeface="Arial" panose="020B0604020202020204" pitchFamily="34" charset="0"/>
          </a:endParaRPr>
        </a:p>
      </dsp:txBody>
      <dsp:txXfrm>
        <a:off x="577405" y="281614"/>
        <a:ext cx="8769909" cy="881786"/>
      </dsp:txXfrm>
    </dsp:sp>
    <dsp:sp modelId="{0BB3DB8E-8578-442F-8891-A69955025CFF}">
      <dsp:nvSpPr>
        <dsp:cNvPr id="0" name=""/>
        <dsp:cNvSpPr/>
      </dsp:nvSpPr>
      <dsp:spPr>
        <a:xfrm>
          <a:off x="0" y="2122789"/>
          <a:ext cx="9823489" cy="1058400"/>
        </a:xfrm>
        <a:prstGeom prst="rect">
          <a:avLst/>
        </a:prstGeom>
        <a:no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BF7D2436-F9AB-4EC0-84D9-F3464F8CB094}">
      <dsp:nvSpPr>
        <dsp:cNvPr id="0" name=""/>
        <dsp:cNvSpPr/>
      </dsp:nvSpPr>
      <dsp:spPr>
        <a:xfrm>
          <a:off x="491174" y="1654811"/>
          <a:ext cx="8819312" cy="1087897"/>
        </a:xfrm>
        <a:prstGeom prst="roundRect">
          <a:avLst/>
        </a:prstGeom>
        <a:solidFill>
          <a:srgbClr val="4173BB"/>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9913" tIns="0" rIns="259913" bIns="0" numCol="1" spcCol="1270" anchor="ctr" anchorCtr="0">
          <a:noAutofit/>
        </a:bodyPr>
        <a:lstStyle/>
        <a:p>
          <a:pPr marL="0" lvl="0" indent="0" algn="l" defTabSz="1044575">
            <a:lnSpc>
              <a:spcPct val="90000"/>
            </a:lnSpc>
            <a:spcBef>
              <a:spcPct val="0"/>
            </a:spcBef>
            <a:spcAft>
              <a:spcPct val="35000"/>
            </a:spcAft>
            <a:buNone/>
          </a:pPr>
          <a:r>
            <a:rPr lang="en-US" sz="2350" kern="1200" dirty="0">
              <a:solidFill>
                <a:schemeClr val="bg1"/>
              </a:solidFill>
              <a:latin typeface="Arial" panose="020B0604020202020204" pitchFamily="34" charset="0"/>
              <a:cs typeface="Arial" panose="020B0604020202020204" pitchFamily="34" charset="0"/>
            </a:rPr>
            <a:t>Identify potential health history elements/questions that might be challenging</a:t>
          </a:r>
        </a:p>
      </dsp:txBody>
      <dsp:txXfrm>
        <a:off x="544281" y="1707918"/>
        <a:ext cx="8713098" cy="981683"/>
      </dsp:txXfrm>
    </dsp:sp>
    <dsp:sp modelId="{F8CCE0B4-0432-46AA-8674-5898240FABD8}">
      <dsp:nvSpPr>
        <dsp:cNvPr id="0" name=""/>
        <dsp:cNvSpPr/>
      </dsp:nvSpPr>
      <dsp:spPr>
        <a:xfrm>
          <a:off x="0" y="3801378"/>
          <a:ext cx="9823489" cy="1058400"/>
        </a:xfrm>
        <a:prstGeom prst="rect">
          <a:avLst/>
        </a:prstGeom>
        <a:no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0FE324A4-91EC-48E8-BAC9-FF7224FBA02F}">
      <dsp:nvSpPr>
        <dsp:cNvPr id="0" name=""/>
        <dsp:cNvSpPr/>
      </dsp:nvSpPr>
      <dsp:spPr>
        <a:xfrm>
          <a:off x="515639" y="3151479"/>
          <a:ext cx="8969837" cy="1013308"/>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9913" tIns="0" rIns="259913" bIns="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solidFill>
              <a:latin typeface="Arial" panose="020B0604020202020204" pitchFamily="34" charset="0"/>
              <a:cs typeface="Arial" panose="020B0604020202020204" pitchFamily="34" charset="0"/>
            </a:rPr>
            <a:t>Incorporate trauma-informed principles in new and ongoing patient encounters</a:t>
          </a:r>
        </a:p>
      </dsp:txBody>
      <dsp:txXfrm>
        <a:off x="565105" y="3200945"/>
        <a:ext cx="8870905" cy="9143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1BF68A-6A82-4A72-BB25-CEC31E65A5B1}">
      <dsp:nvSpPr>
        <dsp:cNvPr id="0" name=""/>
        <dsp:cNvSpPr/>
      </dsp:nvSpPr>
      <dsp:spPr>
        <a:xfrm>
          <a:off x="0" y="39687"/>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Font typeface="+mj-lt"/>
            <a:buNone/>
          </a:pPr>
          <a:r>
            <a:rPr lang="en-US" sz="1900" kern="1200" dirty="0"/>
            <a:t>A patient feels angry and targeted when a provider asks if they would like to be screened for sexually transmitted infections, like gonorrhea and chlamydia. </a:t>
          </a:r>
        </a:p>
      </dsp:txBody>
      <dsp:txXfrm>
        <a:off x="0" y="39687"/>
        <a:ext cx="3286125" cy="1971675"/>
      </dsp:txXfrm>
    </dsp:sp>
    <dsp:sp modelId="{B7A86014-FE51-4766-87AC-A0A32E8071BB}">
      <dsp:nvSpPr>
        <dsp:cNvPr id="0" name=""/>
        <dsp:cNvSpPr/>
      </dsp:nvSpPr>
      <dsp:spPr>
        <a:xfrm>
          <a:off x="3614737" y="39687"/>
          <a:ext cx="3286125" cy="1971675"/>
        </a:xfrm>
        <a:prstGeom prst="rect">
          <a:avLst/>
        </a:prstGeom>
        <a:solidFill>
          <a:srgbClr val="6F90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Font typeface="+mj-lt"/>
            <a:buNone/>
          </a:pPr>
          <a:r>
            <a:rPr lang="en-US" sz="1900" kern="1200" dirty="0"/>
            <a:t>A patient who learns they are pregnant as a result of rape. </a:t>
          </a:r>
        </a:p>
      </dsp:txBody>
      <dsp:txXfrm>
        <a:off x="3614737" y="39687"/>
        <a:ext cx="3286125" cy="1971675"/>
      </dsp:txXfrm>
    </dsp:sp>
    <dsp:sp modelId="{1228D2C0-6681-447E-95EE-8A31D019E353}">
      <dsp:nvSpPr>
        <dsp:cNvPr id="0" name=""/>
        <dsp:cNvSpPr/>
      </dsp:nvSpPr>
      <dsp:spPr>
        <a:xfrm>
          <a:off x="7229475" y="39687"/>
          <a:ext cx="3286125" cy="1971675"/>
        </a:xfrm>
        <a:prstGeom prst="rect">
          <a:avLst/>
        </a:prstGeom>
        <a:solidFill>
          <a:srgbClr val="57B8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Font typeface="+mj-lt"/>
            <a:buNone/>
          </a:pPr>
          <a:r>
            <a:rPr lang="en-US" sz="1900" kern="1200" dirty="0"/>
            <a:t>A patient with a maternal history of breast cancer who tearfully presents for care when she finds a new breast mass on self-breast exam. </a:t>
          </a:r>
        </a:p>
      </dsp:txBody>
      <dsp:txXfrm>
        <a:off x="7229475" y="39687"/>
        <a:ext cx="3286125" cy="1971675"/>
      </dsp:txXfrm>
    </dsp:sp>
    <dsp:sp modelId="{E2D9C4FF-CC16-43EE-81DD-1096FEB29F46}">
      <dsp:nvSpPr>
        <dsp:cNvPr id="0" name=""/>
        <dsp:cNvSpPr/>
      </dsp:nvSpPr>
      <dsp:spPr>
        <a:xfrm>
          <a:off x="1807368" y="2339975"/>
          <a:ext cx="3286125" cy="1971675"/>
        </a:xfrm>
        <a:prstGeom prst="rect">
          <a:avLst/>
        </a:prstGeom>
        <a:solidFill>
          <a:srgbClr val="AC7F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Font typeface="+mj-lt"/>
            <a:buNone/>
          </a:pPr>
          <a:r>
            <a:rPr lang="en-US" sz="1900" kern="1200" dirty="0"/>
            <a:t>A transgender patient who is weary of seeking healthcare as they have been repeatedly misgendered and “dead named” by other providers. </a:t>
          </a:r>
        </a:p>
      </dsp:txBody>
      <dsp:txXfrm>
        <a:off x="1807368" y="2339975"/>
        <a:ext cx="3286125" cy="1971675"/>
      </dsp:txXfrm>
    </dsp:sp>
    <dsp:sp modelId="{DFBC8C22-3272-4056-8F4D-10F395A3A7F8}">
      <dsp:nvSpPr>
        <dsp:cNvPr id="0" name=""/>
        <dsp:cNvSpPr/>
      </dsp:nvSpPr>
      <dsp:spPr>
        <a:xfrm>
          <a:off x="5422106" y="2339975"/>
          <a:ext cx="3286125" cy="1971675"/>
        </a:xfrm>
        <a:prstGeom prst="rect">
          <a:avLst/>
        </a:prstGeom>
        <a:solidFill>
          <a:srgbClr val="3098C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An African American patient who has experienced racism and discrimination by healthcare providers is distrustful of the healthcare system and of white providers.</a:t>
          </a:r>
        </a:p>
      </dsp:txBody>
      <dsp:txXfrm>
        <a:off x="5422106" y="2339975"/>
        <a:ext cx="3286125" cy="19716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5920E5-4876-4794-A31D-B9DFDD9D75D6}">
      <dsp:nvSpPr>
        <dsp:cNvPr id="0" name=""/>
        <dsp:cNvSpPr/>
      </dsp:nvSpPr>
      <dsp:spPr>
        <a:xfrm>
          <a:off x="0" y="3892887"/>
          <a:ext cx="8022771" cy="851668"/>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Resist</a:t>
          </a:r>
        </a:p>
      </dsp:txBody>
      <dsp:txXfrm>
        <a:off x="0" y="3892887"/>
        <a:ext cx="8022771" cy="459901"/>
      </dsp:txXfrm>
    </dsp:sp>
    <dsp:sp modelId="{5883FA15-F835-4A5E-B5F3-5FF4F220B4F0}">
      <dsp:nvSpPr>
        <dsp:cNvPr id="0" name=""/>
        <dsp:cNvSpPr/>
      </dsp:nvSpPr>
      <dsp:spPr>
        <a:xfrm>
          <a:off x="0" y="4335755"/>
          <a:ext cx="8022771" cy="39176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i="1" kern="1200" dirty="0">
              <a:solidFill>
                <a:srgbClr val="002060"/>
              </a:solidFill>
            </a:rPr>
            <a:t>Seeks to actively </a:t>
          </a:r>
          <a:r>
            <a:rPr lang="en-US" sz="2000" i="1" u="sng" kern="1200" dirty="0">
              <a:solidFill>
                <a:srgbClr val="002060"/>
              </a:solidFill>
            </a:rPr>
            <a:t>resist</a:t>
          </a:r>
          <a:r>
            <a:rPr lang="en-US" sz="2000" i="1" kern="1200" dirty="0">
              <a:solidFill>
                <a:srgbClr val="002060"/>
              </a:solidFill>
            </a:rPr>
            <a:t> re-traumatization</a:t>
          </a:r>
          <a:endParaRPr lang="en-US" sz="2000" kern="1200" dirty="0">
            <a:solidFill>
              <a:srgbClr val="002060"/>
            </a:solidFill>
          </a:endParaRPr>
        </a:p>
      </dsp:txBody>
      <dsp:txXfrm>
        <a:off x="0" y="4335755"/>
        <a:ext cx="8022771" cy="391767"/>
      </dsp:txXfrm>
    </dsp:sp>
    <dsp:sp modelId="{54E845DE-AA60-400B-8DB6-46CFE5A01D9D}">
      <dsp:nvSpPr>
        <dsp:cNvPr id="0" name=""/>
        <dsp:cNvSpPr/>
      </dsp:nvSpPr>
      <dsp:spPr>
        <a:xfrm rot="10800000">
          <a:off x="0" y="2595796"/>
          <a:ext cx="8022771" cy="1309866"/>
        </a:xfrm>
        <a:prstGeom prst="upArrowCallout">
          <a:avLst/>
        </a:prstGeom>
        <a:solidFill>
          <a:schemeClr val="accent1">
            <a:shade val="80000"/>
            <a:hueOff val="116428"/>
            <a:satOff val="-2085"/>
            <a:lumOff val="88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Respond</a:t>
          </a:r>
        </a:p>
      </dsp:txBody>
      <dsp:txXfrm rot="-10800000">
        <a:off x="0" y="2595796"/>
        <a:ext cx="8022771" cy="459763"/>
      </dsp:txXfrm>
    </dsp:sp>
    <dsp:sp modelId="{B5CBE7C6-9255-487D-9C07-160337FC3BFA}">
      <dsp:nvSpPr>
        <dsp:cNvPr id="0" name=""/>
        <dsp:cNvSpPr/>
      </dsp:nvSpPr>
      <dsp:spPr>
        <a:xfrm>
          <a:off x="0" y="3055559"/>
          <a:ext cx="8022771" cy="3916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i="1" kern="1200" dirty="0">
              <a:solidFill>
                <a:srgbClr val="002060"/>
              </a:solidFill>
            </a:rPr>
            <a:t>by fully integrating knowledge about trauma into their practice, as well as into policies and procedures</a:t>
          </a:r>
          <a:endParaRPr lang="en-US" sz="1500" kern="1200" dirty="0">
            <a:solidFill>
              <a:srgbClr val="002060"/>
            </a:solidFill>
          </a:endParaRPr>
        </a:p>
      </dsp:txBody>
      <dsp:txXfrm>
        <a:off x="0" y="3055559"/>
        <a:ext cx="8022771" cy="391650"/>
      </dsp:txXfrm>
    </dsp:sp>
    <dsp:sp modelId="{CBFA2B67-1F89-4C38-8F3F-1843754FA684}">
      <dsp:nvSpPr>
        <dsp:cNvPr id="0" name=""/>
        <dsp:cNvSpPr/>
      </dsp:nvSpPr>
      <dsp:spPr>
        <a:xfrm rot="10800000">
          <a:off x="0" y="1298704"/>
          <a:ext cx="8022771" cy="1309866"/>
        </a:xfrm>
        <a:prstGeom prst="upArrowCallout">
          <a:avLst/>
        </a:prstGeom>
        <a:solidFill>
          <a:schemeClr val="accent1">
            <a:shade val="80000"/>
            <a:hueOff val="232855"/>
            <a:satOff val="-4171"/>
            <a:lumOff val="17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Recognize</a:t>
          </a:r>
        </a:p>
      </dsp:txBody>
      <dsp:txXfrm rot="-10800000">
        <a:off x="0" y="1298704"/>
        <a:ext cx="8022771" cy="459763"/>
      </dsp:txXfrm>
    </dsp:sp>
    <dsp:sp modelId="{F7C015A4-15DA-4EAC-8D54-6AFBDF0B4939}">
      <dsp:nvSpPr>
        <dsp:cNvPr id="0" name=""/>
        <dsp:cNvSpPr/>
      </dsp:nvSpPr>
      <dsp:spPr>
        <a:xfrm>
          <a:off x="0" y="1758468"/>
          <a:ext cx="8022771" cy="3916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i="1" kern="1200" dirty="0">
              <a:solidFill>
                <a:srgbClr val="002060"/>
              </a:solidFill>
            </a:rPr>
            <a:t>signs and symptoms of trauma in patients, families, staff and others involved in the system</a:t>
          </a:r>
          <a:endParaRPr lang="en-US" sz="1600" kern="1200" dirty="0">
            <a:solidFill>
              <a:srgbClr val="002060"/>
            </a:solidFill>
          </a:endParaRPr>
        </a:p>
      </dsp:txBody>
      <dsp:txXfrm>
        <a:off x="0" y="1758468"/>
        <a:ext cx="8022771" cy="391650"/>
      </dsp:txXfrm>
    </dsp:sp>
    <dsp:sp modelId="{A27F788A-701C-47CC-BD51-A72F730C31A7}">
      <dsp:nvSpPr>
        <dsp:cNvPr id="0" name=""/>
        <dsp:cNvSpPr/>
      </dsp:nvSpPr>
      <dsp:spPr>
        <a:xfrm rot="10800000">
          <a:off x="0" y="1613"/>
          <a:ext cx="8022771" cy="1309866"/>
        </a:xfrm>
        <a:prstGeom prst="upArrowCallout">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Realize</a:t>
          </a:r>
        </a:p>
      </dsp:txBody>
      <dsp:txXfrm rot="-10800000">
        <a:off x="0" y="1613"/>
        <a:ext cx="8022771" cy="459763"/>
      </dsp:txXfrm>
    </dsp:sp>
    <dsp:sp modelId="{AB877469-1D63-42C2-8D61-2FB7D25FB0D0}">
      <dsp:nvSpPr>
        <dsp:cNvPr id="0" name=""/>
        <dsp:cNvSpPr/>
      </dsp:nvSpPr>
      <dsp:spPr>
        <a:xfrm>
          <a:off x="0" y="461376"/>
          <a:ext cx="8022771" cy="3916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i="1" kern="1200" dirty="0">
              <a:solidFill>
                <a:srgbClr val="002060"/>
              </a:solidFill>
            </a:rPr>
            <a:t>the widespread impact of trauma and understands potential paths for recovery</a:t>
          </a:r>
          <a:endParaRPr lang="en-US" sz="1800" kern="1200" dirty="0">
            <a:solidFill>
              <a:srgbClr val="002060"/>
            </a:solidFill>
          </a:endParaRPr>
        </a:p>
      </dsp:txBody>
      <dsp:txXfrm>
        <a:off x="0" y="461376"/>
        <a:ext cx="8022771" cy="3916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441B68-46EE-4CB5-B237-8A32384A5540}">
      <dsp:nvSpPr>
        <dsp:cNvPr id="0" name=""/>
        <dsp:cNvSpPr/>
      </dsp:nvSpPr>
      <dsp:spPr>
        <a:xfrm>
          <a:off x="0" y="271673"/>
          <a:ext cx="10879183"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347E9E-A704-4C7E-95BD-B1D50D19AB61}">
      <dsp:nvSpPr>
        <dsp:cNvPr id="0" name=""/>
        <dsp:cNvSpPr/>
      </dsp:nvSpPr>
      <dsp:spPr>
        <a:xfrm>
          <a:off x="543959" y="50273"/>
          <a:ext cx="7615428" cy="442800"/>
        </a:xfrm>
        <a:prstGeom prst="roundRect">
          <a:avLst/>
        </a:prstGeom>
        <a:solidFill>
          <a:srgbClr val="4173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845" tIns="0" rIns="287845" bIns="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US" sz="2400" kern="1200" dirty="0">
              <a:latin typeface="Arial" panose="020B0604020202020204" pitchFamily="34" charset="0"/>
              <a:cs typeface="Arial" panose="020B0604020202020204" pitchFamily="34" charset="0"/>
            </a:rPr>
            <a:t>Pre-Visit Review of Medical History</a:t>
          </a:r>
        </a:p>
      </dsp:txBody>
      <dsp:txXfrm>
        <a:off x="565575" y="71889"/>
        <a:ext cx="7572196" cy="399568"/>
      </dsp:txXfrm>
    </dsp:sp>
    <dsp:sp modelId="{67850B62-F031-40B1-9427-042EDDE68F15}">
      <dsp:nvSpPr>
        <dsp:cNvPr id="0" name=""/>
        <dsp:cNvSpPr/>
      </dsp:nvSpPr>
      <dsp:spPr>
        <a:xfrm>
          <a:off x="0" y="952073"/>
          <a:ext cx="10879183"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F0A186-E5C2-418D-B159-190E908A76F0}">
      <dsp:nvSpPr>
        <dsp:cNvPr id="0" name=""/>
        <dsp:cNvSpPr/>
      </dsp:nvSpPr>
      <dsp:spPr>
        <a:xfrm>
          <a:off x="543959" y="730673"/>
          <a:ext cx="7615428" cy="442800"/>
        </a:xfrm>
        <a:prstGeom prst="roundRect">
          <a:avLst/>
        </a:prstGeom>
        <a:solidFill>
          <a:srgbClr val="3098C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845" tIns="0" rIns="287845" bIns="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US" sz="2400" kern="1200" dirty="0">
              <a:latin typeface="Arial" panose="020B0604020202020204" pitchFamily="34" charset="0"/>
              <a:cs typeface="Arial" panose="020B0604020202020204" pitchFamily="34" charset="0"/>
            </a:rPr>
            <a:t>Introductions</a:t>
          </a:r>
        </a:p>
      </dsp:txBody>
      <dsp:txXfrm>
        <a:off x="565575" y="752289"/>
        <a:ext cx="7572196" cy="399568"/>
      </dsp:txXfrm>
    </dsp:sp>
    <dsp:sp modelId="{292B6D59-6520-4482-B7F9-F1BB838987EF}">
      <dsp:nvSpPr>
        <dsp:cNvPr id="0" name=""/>
        <dsp:cNvSpPr/>
      </dsp:nvSpPr>
      <dsp:spPr>
        <a:xfrm>
          <a:off x="0" y="1632473"/>
          <a:ext cx="10879183"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5046DF-4ED0-4852-AAB7-EE4D47DAD9D5}">
      <dsp:nvSpPr>
        <dsp:cNvPr id="0" name=""/>
        <dsp:cNvSpPr/>
      </dsp:nvSpPr>
      <dsp:spPr>
        <a:xfrm>
          <a:off x="543959" y="1411073"/>
          <a:ext cx="7615428" cy="442800"/>
        </a:xfrm>
        <a:prstGeom prst="roundRect">
          <a:avLst/>
        </a:prstGeom>
        <a:solidFill>
          <a:srgbClr val="57B8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845" tIns="0" rIns="287845" bIns="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US" sz="2400" kern="1200" dirty="0">
              <a:latin typeface="Arial" panose="020B0604020202020204" pitchFamily="34" charset="0"/>
              <a:cs typeface="Arial" panose="020B0604020202020204" pitchFamily="34" charset="0"/>
            </a:rPr>
            <a:t>Privacy, Confidentiality, and Safety</a:t>
          </a:r>
        </a:p>
      </dsp:txBody>
      <dsp:txXfrm>
        <a:off x="565575" y="1432689"/>
        <a:ext cx="7572196" cy="399568"/>
      </dsp:txXfrm>
    </dsp:sp>
    <dsp:sp modelId="{46C06B9A-2A05-49C4-AF64-4E088FAAF9FA}">
      <dsp:nvSpPr>
        <dsp:cNvPr id="0" name=""/>
        <dsp:cNvSpPr/>
      </dsp:nvSpPr>
      <dsp:spPr>
        <a:xfrm>
          <a:off x="0" y="2312873"/>
          <a:ext cx="10879183"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D36662-3ECD-45BD-A3C3-182837D6F7F4}">
      <dsp:nvSpPr>
        <dsp:cNvPr id="0" name=""/>
        <dsp:cNvSpPr/>
      </dsp:nvSpPr>
      <dsp:spPr>
        <a:xfrm>
          <a:off x="543959" y="2091473"/>
          <a:ext cx="7615428" cy="442800"/>
        </a:xfrm>
        <a:prstGeom prst="roundRect">
          <a:avLst/>
        </a:prstGeom>
        <a:solidFill>
          <a:srgbClr val="6F90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845" tIns="0" rIns="287845" bIns="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US" sz="2400" kern="1200" dirty="0">
              <a:latin typeface="Arial" panose="020B0604020202020204" pitchFamily="34" charset="0"/>
              <a:cs typeface="Arial" panose="020B0604020202020204" pitchFamily="34" charset="0"/>
            </a:rPr>
            <a:t>Provider Body Language and Use of Physical Self</a:t>
          </a:r>
        </a:p>
      </dsp:txBody>
      <dsp:txXfrm>
        <a:off x="565575" y="2113089"/>
        <a:ext cx="7572196" cy="399568"/>
      </dsp:txXfrm>
    </dsp:sp>
    <dsp:sp modelId="{0306F1D2-54F4-4829-B5EF-08240643D718}">
      <dsp:nvSpPr>
        <dsp:cNvPr id="0" name=""/>
        <dsp:cNvSpPr/>
      </dsp:nvSpPr>
      <dsp:spPr>
        <a:xfrm>
          <a:off x="0" y="2993273"/>
          <a:ext cx="10879183"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737AB8-5299-46E5-9EDB-B37CF29427DA}">
      <dsp:nvSpPr>
        <dsp:cNvPr id="0" name=""/>
        <dsp:cNvSpPr/>
      </dsp:nvSpPr>
      <dsp:spPr>
        <a:xfrm>
          <a:off x="543959" y="2771873"/>
          <a:ext cx="7615428" cy="442800"/>
        </a:xfrm>
        <a:prstGeom prst="roundRect">
          <a:avLst/>
        </a:prstGeom>
        <a:solidFill>
          <a:srgbClr val="AC7F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845" tIns="0" rIns="287845" bIns="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US" sz="2400" kern="1200" dirty="0">
              <a:latin typeface="Arial" panose="020B0604020202020204" pitchFamily="34" charset="0"/>
              <a:cs typeface="Arial" panose="020B0604020202020204" pitchFamily="34" charset="0"/>
            </a:rPr>
            <a:t>After the Health History (or Exam)</a:t>
          </a:r>
        </a:p>
      </dsp:txBody>
      <dsp:txXfrm>
        <a:off x="565575" y="2793489"/>
        <a:ext cx="7572196" cy="399568"/>
      </dsp:txXfrm>
    </dsp:sp>
    <dsp:sp modelId="{9E9505C2-797B-4289-8FDB-976E91CC393F}">
      <dsp:nvSpPr>
        <dsp:cNvPr id="0" name=""/>
        <dsp:cNvSpPr/>
      </dsp:nvSpPr>
      <dsp:spPr>
        <a:xfrm>
          <a:off x="0" y="3673673"/>
          <a:ext cx="10879183"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3FBED9-66CC-42D8-9037-9236BB238C9C}">
      <dsp:nvSpPr>
        <dsp:cNvPr id="0" name=""/>
        <dsp:cNvSpPr/>
      </dsp:nvSpPr>
      <dsp:spPr>
        <a:xfrm>
          <a:off x="543959" y="3452273"/>
          <a:ext cx="7615428" cy="442800"/>
        </a:xfrm>
        <a:prstGeom prst="roundRect">
          <a:avLst/>
        </a:prstGeom>
        <a:solidFill>
          <a:srgbClr val="97B2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845" tIns="0" rIns="287845" bIns="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US" sz="2400" kern="1200" dirty="0">
              <a:latin typeface="Arial" panose="020B0604020202020204" pitchFamily="34" charset="0"/>
              <a:cs typeface="Arial" panose="020B0604020202020204" pitchFamily="34" charset="0"/>
            </a:rPr>
            <a:t>Documentation</a:t>
          </a:r>
        </a:p>
      </dsp:txBody>
      <dsp:txXfrm>
        <a:off x="565575" y="3473889"/>
        <a:ext cx="7572196" cy="399568"/>
      </dsp:txXfrm>
    </dsp:sp>
    <dsp:sp modelId="{6623BA78-6A4E-441A-80E6-BBCA486010B7}">
      <dsp:nvSpPr>
        <dsp:cNvPr id="0" name=""/>
        <dsp:cNvSpPr/>
      </dsp:nvSpPr>
      <dsp:spPr>
        <a:xfrm>
          <a:off x="0" y="4354073"/>
          <a:ext cx="10879183"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11AF2B-FCC6-4F8B-97B3-C497D2CC0E94}">
      <dsp:nvSpPr>
        <dsp:cNvPr id="0" name=""/>
        <dsp:cNvSpPr/>
      </dsp:nvSpPr>
      <dsp:spPr>
        <a:xfrm>
          <a:off x="543959" y="4132673"/>
          <a:ext cx="7615428" cy="442800"/>
        </a:xfrm>
        <a:prstGeom prst="roundRect">
          <a:avLst/>
        </a:prstGeom>
        <a:solidFill>
          <a:srgbClr val="6F90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845" tIns="0" rIns="287845" bIns="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Challenges You May Face</a:t>
          </a:r>
        </a:p>
      </dsp:txBody>
      <dsp:txXfrm>
        <a:off x="565575" y="4154289"/>
        <a:ext cx="7572196" cy="39956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FE13E9-5650-4DE8-B416-1DB9A958E61F}" type="datetimeFigureOut">
              <a:rPr lang="en-US" smtClean="0"/>
              <a:t>5/1/2025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73FF6C-5EBF-4B6F-AA4F-71D3E38AD8B4}" type="slidenum">
              <a:rPr lang="en-US" smtClean="0"/>
              <a:t>‹#›</a:t>
            </a:fld>
            <a:endParaRPr lang="en-US"/>
          </a:p>
        </p:txBody>
      </p:sp>
    </p:spTree>
    <p:extLst>
      <p:ext uri="{BB962C8B-B14F-4D97-AF65-F5344CB8AC3E}">
        <p14:creationId xmlns:p14="http://schemas.microsoft.com/office/powerpoint/2010/main" val="20698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csacw.samhsa.gov/userfiles/files/SAMHSA_Trauma.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csacw.samhsa.gov/userfiles/files/SAMHSA_Trauma.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csacw.samhsa.gov/userfiles/files/SAMHSA_Trauma.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“Incorporating Trauma-Informed Principles When Eliciting a Pediatric Patient Health History”. This slide set is a framework for instructors to follow to facilitate in delivery of trauma-informed care education. Helpful information, tips and resources will be available at the bottom of each slide for additional reference. </a:t>
            </a:r>
          </a:p>
        </p:txBody>
      </p:sp>
      <p:sp>
        <p:nvSpPr>
          <p:cNvPr id="4" name="Slide Number Placeholder 3"/>
          <p:cNvSpPr>
            <a:spLocks noGrp="1"/>
          </p:cNvSpPr>
          <p:nvPr>
            <p:ph type="sldNum" sz="quarter" idx="5"/>
          </p:nvPr>
        </p:nvSpPr>
        <p:spPr/>
        <p:txBody>
          <a:bodyPr/>
          <a:lstStyle/>
          <a:p>
            <a:fld id="{5273FF6C-5EBF-4B6F-AA4F-71D3E38AD8B4}" type="slidenum">
              <a:rPr lang="en-US" smtClean="0"/>
              <a:t>1</a:t>
            </a:fld>
            <a:endParaRPr lang="en-US"/>
          </a:p>
        </p:txBody>
      </p:sp>
    </p:spTree>
    <p:extLst>
      <p:ext uri="{BB962C8B-B14F-4D97-AF65-F5344CB8AC3E}">
        <p14:creationId xmlns:p14="http://schemas.microsoft.com/office/powerpoint/2010/main" val="3147014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2800" i="1" dirty="0"/>
              <a:t>Greeting the patient in a manner in which they are most comfortable can help build a relationship based on safety, trust, and respect, which is especially important for people who might have experienced stigma, discrimination, and abuse in their lives, including in previous clinical encounters. </a:t>
            </a:r>
          </a:p>
          <a:p>
            <a:pPr marL="0" marR="0">
              <a:spcBef>
                <a:spcPts val="0"/>
              </a:spcBef>
              <a:spcAft>
                <a:spcPts val="0"/>
              </a:spcAft>
              <a:tabLst>
                <a:tab pos="457200" algn="l"/>
              </a:tabLst>
            </a:pPr>
            <a:endParaRPr lang="en-US" sz="2800" i="1" dirty="0"/>
          </a:p>
          <a:p>
            <a:pPr marL="0" marR="0">
              <a:spcBef>
                <a:spcPts val="0"/>
              </a:spcBef>
              <a:spcAft>
                <a:spcPts val="0"/>
              </a:spcAft>
              <a:tabLst>
                <a:tab pos="457200" algn="l"/>
              </a:tabLst>
            </a:pPr>
            <a:r>
              <a:rPr lang="en-US" sz="2800" i="1" dirty="0"/>
              <a:t>While reviewing the patient’s medical history to learn if the patient has previously identified their pronouns can be helpful in establishing rapport, nurses should recognize that a patient’s pronouns might differ from what is stated in their medical history or might have changed since the last clinical encounter. Nurses should note that the phrase “preferred pronouns” is no longer used – it is just “pronouns.” </a:t>
            </a:r>
            <a:endParaRPr lang="en-US" i="1" dirty="0"/>
          </a:p>
        </p:txBody>
      </p:sp>
      <p:sp>
        <p:nvSpPr>
          <p:cNvPr id="4" name="Slide Number Placeholder 3"/>
          <p:cNvSpPr>
            <a:spLocks noGrp="1"/>
          </p:cNvSpPr>
          <p:nvPr>
            <p:ph type="sldNum" sz="quarter" idx="5"/>
          </p:nvPr>
        </p:nvSpPr>
        <p:spPr/>
        <p:txBody>
          <a:bodyPr/>
          <a:lstStyle/>
          <a:p>
            <a:fld id="{5273FF6C-5EBF-4B6F-AA4F-71D3E38AD8B4}" type="slidenum">
              <a:rPr lang="en-US" smtClean="0"/>
              <a:t>10</a:t>
            </a:fld>
            <a:endParaRPr lang="en-US"/>
          </a:p>
        </p:txBody>
      </p:sp>
    </p:spTree>
    <p:extLst>
      <p:ext uri="{BB962C8B-B14F-4D97-AF65-F5344CB8AC3E}">
        <p14:creationId xmlns:p14="http://schemas.microsoft.com/office/powerpoint/2010/main" val="2874928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i="1" dirty="0"/>
              <a:t>Continuity of care is important for establishing quality care and for building trust within the patient/nurse relationship, which is especially important for people who have experienced trauma. Reviewing the patient’s health history in advance of the clinical encounter might save the patient from having to reiterate health data, some of which might be uncomfortable to recount, which might be re-traumatizing. </a:t>
            </a:r>
          </a:p>
          <a:p>
            <a:pPr marL="0" marR="0">
              <a:spcBef>
                <a:spcPts val="0"/>
              </a:spcBef>
              <a:spcAft>
                <a:spcPts val="0"/>
              </a:spcAft>
              <a:tabLst>
                <a:tab pos="457200" algn="l"/>
              </a:tabLst>
            </a:pPr>
            <a:endParaRPr lang="en-US" i="1" dirty="0"/>
          </a:p>
          <a:p>
            <a:pPr marL="0" marR="0">
              <a:spcBef>
                <a:spcPts val="0"/>
              </a:spcBef>
              <a:spcAft>
                <a:spcPts val="0"/>
              </a:spcAft>
              <a:tabLst>
                <a:tab pos="457200" algn="l"/>
              </a:tabLst>
            </a:pPr>
            <a:r>
              <a:rPr lang="en-US" i="1" dirty="0"/>
              <a:t>Nurses should be aware that some health history topic areas, especially sensitive health data, might have been intentionally omitted by the patient in previous clinical encounters. This can be a result of a variety of factors, some of which might be related to past or current trauma and feelings of safety and trust. Nurses should avoid judging the patient for any past omissions and attempt to clarify relevant missing data and primary concerns as appropriate. </a:t>
            </a:r>
          </a:p>
          <a:p>
            <a:pPr marL="0" marR="0">
              <a:spcBef>
                <a:spcPts val="0"/>
              </a:spcBef>
              <a:spcAft>
                <a:spcPts val="0"/>
              </a:spcAft>
              <a:tabLst>
                <a:tab pos="457200" algn="l"/>
              </a:tabLst>
            </a:pPr>
            <a:endParaRPr lang="en-US" i="1" dirty="0"/>
          </a:p>
          <a:p>
            <a:pPr marL="0" marR="0">
              <a:spcBef>
                <a:spcPts val="0"/>
              </a:spcBef>
              <a:spcAft>
                <a:spcPts val="0"/>
              </a:spcAft>
              <a:tabLst>
                <a:tab pos="457200" algn="l"/>
              </a:tabLst>
            </a:pPr>
            <a:r>
              <a:rPr lang="en-US" i="1" dirty="0"/>
              <a:t>The patient’s listed reason for current visit may not be the thing that they are actually most concerned about. For example, a patient might schedule an appointment for “abdominal pain” but might really be concerned about a recent exposure to a sexually transmitted infection. This seeming incongruence might be related to a variety of factors, including the patient’s level of comfort and trust with the nurse, other people who might have been present when the patient was completing any initial intake paperwork, etc. It is important to provide a nonjudgmental space for a patient to clarify their clinical goals. </a:t>
            </a:r>
          </a:p>
        </p:txBody>
      </p:sp>
      <p:sp>
        <p:nvSpPr>
          <p:cNvPr id="4" name="Slide Number Placeholder 3"/>
          <p:cNvSpPr>
            <a:spLocks noGrp="1"/>
          </p:cNvSpPr>
          <p:nvPr>
            <p:ph type="sldNum" sz="quarter" idx="5"/>
          </p:nvPr>
        </p:nvSpPr>
        <p:spPr/>
        <p:txBody>
          <a:bodyPr/>
          <a:lstStyle/>
          <a:p>
            <a:fld id="{5273FF6C-5EBF-4B6F-AA4F-71D3E38AD8B4}" type="slidenum">
              <a:rPr lang="en-US" smtClean="0"/>
              <a:t>11</a:t>
            </a:fld>
            <a:endParaRPr lang="en-US"/>
          </a:p>
        </p:txBody>
      </p:sp>
    </p:spTree>
    <p:extLst>
      <p:ext uri="{BB962C8B-B14F-4D97-AF65-F5344CB8AC3E}">
        <p14:creationId xmlns:p14="http://schemas.microsoft.com/office/powerpoint/2010/main" val="2332160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4000" i="1" dirty="0"/>
              <a:t>While nurses should approach all clinical encounters using a trauma informed approach, it can be helpful to know if the patient disclosed trauma in previous clinical encounters, especially if there was a proposed action plan developed for future clinical encounters (i.e., using a chaperone, separating future appointments into multiple visits, allowing/not allowing nursing and medical students to be present during the exam, etc.) </a:t>
            </a:r>
          </a:p>
          <a:p>
            <a:pPr marL="0" marR="0">
              <a:spcBef>
                <a:spcPts val="0"/>
              </a:spcBef>
              <a:spcAft>
                <a:spcPts val="0"/>
              </a:spcAft>
              <a:tabLst>
                <a:tab pos="457200" algn="l"/>
              </a:tabLst>
            </a:pPr>
            <a:endParaRPr lang="en-US" sz="4000" i="1" dirty="0"/>
          </a:p>
          <a:p>
            <a:pPr marL="0" marR="0">
              <a:spcBef>
                <a:spcPts val="0"/>
              </a:spcBef>
              <a:spcAft>
                <a:spcPts val="0"/>
              </a:spcAft>
              <a:tabLst>
                <a:tab pos="457200" algn="l"/>
              </a:tabLst>
            </a:pPr>
            <a:r>
              <a:rPr lang="en-US" sz="4000" i="1" dirty="0"/>
              <a:t>While recognition of past trauma can be valuable, nurses should also be mindful that not all healthcare concerns are linked to past/current trauma. This is especially important when working with patients who have experienced having their physical symptoms dismissed by providers as “psychosomatic.”</a:t>
            </a:r>
            <a:endParaRPr lang="en-US" i="1" dirty="0"/>
          </a:p>
        </p:txBody>
      </p:sp>
      <p:sp>
        <p:nvSpPr>
          <p:cNvPr id="4" name="Slide Number Placeholder 3"/>
          <p:cNvSpPr>
            <a:spLocks noGrp="1"/>
          </p:cNvSpPr>
          <p:nvPr>
            <p:ph type="sldNum" sz="quarter" idx="5"/>
          </p:nvPr>
        </p:nvSpPr>
        <p:spPr/>
        <p:txBody>
          <a:bodyPr/>
          <a:lstStyle/>
          <a:p>
            <a:fld id="{5273FF6C-5EBF-4B6F-AA4F-71D3E38AD8B4}" type="slidenum">
              <a:rPr lang="en-US" smtClean="0"/>
              <a:t>12</a:t>
            </a:fld>
            <a:endParaRPr lang="en-US"/>
          </a:p>
        </p:txBody>
      </p:sp>
    </p:spTree>
    <p:extLst>
      <p:ext uri="{BB962C8B-B14F-4D97-AF65-F5344CB8AC3E}">
        <p14:creationId xmlns:p14="http://schemas.microsoft.com/office/powerpoint/2010/main" val="1832893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13</a:t>
            </a:fld>
            <a:endParaRPr lang="en-US"/>
          </a:p>
        </p:txBody>
      </p:sp>
    </p:spTree>
    <p:extLst>
      <p:ext uri="{BB962C8B-B14F-4D97-AF65-F5344CB8AC3E}">
        <p14:creationId xmlns:p14="http://schemas.microsoft.com/office/powerpoint/2010/main" val="861094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2800" i="1" dirty="0"/>
              <a:t>It is hard to believe, but not all nurses begin a clinical encounter by introducing themselves to their patient. This is a missed opportunity to establish rapport, especially if this is a new clinical encounter. </a:t>
            </a:r>
          </a:p>
          <a:p>
            <a:pPr marL="0" marR="0">
              <a:spcBef>
                <a:spcPts val="0"/>
              </a:spcBef>
              <a:spcAft>
                <a:spcPts val="0"/>
              </a:spcAft>
              <a:tabLst>
                <a:tab pos="457200" algn="l"/>
              </a:tabLst>
            </a:pPr>
            <a:endParaRPr lang="en-US" sz="2800" i="1" dirty="0"/>
          </a:p>
          <a:p>
            <a:pPr marL="0" marR="0">
              <a:spcBef>
                <a:spcPts val="0"/>
              </a:spcBef>
              <a:spcAft>
                <a:spcPts val="0"/>
              </a:spcAft>
              <a:tabLst>
                <a:tab pos="457200" algn="l"/>
              </a:tabLst>
            </a:pPr>
            <a:r>
              <a:rPr lang="en-US" sz="2800" i="1" dirty="0"/>
              <a:t>Many of these recommendations help to establish a sense of safety, trustworthiness, and transparency – all key Trauma Informed Care Principles. </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14</a:t>
            </a:fld>
            <a:endParaRPr lang="en-US"/>
          </a:p>
        </p:txBody>
      </p:sp>
    </p:spTree>
    <p:extLst>
      <p:ext uri="{BB962C8B-B14F-4D97-AF65-F5344CB8AC3E}">
        <p14:creationId xmlns:p14="http://schemas.microsoft.com/office/powerpoint/2010/main" val="4237225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2800" b="1" i="1" u="sng" dirty="0"/>
              <a:t>TIC Principle: Safety; Collaboration and Mutuality </a:t>
            </a:r>
            <a:r>
              <a:rPr lang="en-US" sz="2800" i="1" dirty="0"/>
              <a:t>- For many people, including those with a trauma history, being disrobed may be uncomfortable or threatening. There is no medical reason for the patient to be partially unclothed during the introduction and health history portion of the clinical encounter (other than provider and practice efficiency). Allowing the patient to stay fully clothed during the health history can increase a patient’s sense of </a:t>
            </a:r>
            <a:r>
              <a:rPr lang="en-US" sz="2800" i="1" u="sng" dirty="0"/>
              <a:t>safety</a:t>
            </a:r>
            <a:r>
              <a:rPr lang="en-US" sz="2800" i="1" dirty="0"/>
              <a:t> and comfort during the discussion. This may help reduce a sense of power imbalance and set the stage for a more </a:t>
            </a:r>
            <a:r>
              <a:rPr lang="en-US" sz="2800" i="1" u="sng" dirty="0"/>
              <a:t>collaborative</a:t>
            </a:r>
            <a:r>
              <a:rPr lang="en-US" sz="2800" i="1" dirty="0"/>
              <a:t>, open, and therapeutic encounter. </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15</a:t>
            </a:fld>
            <a:endParaRPr lang="en-US"/>
          </a:p>
        </p:txBody>
      </p:sp>
    </p:spTree>
    <p:extLst>
      <p:ext uri="{BB962C8B-B14F-4D97-AF65-F5344CB8AC3E}">
        <p14:creationId xmlns:p14="http://schemas.microsoft.com/office/powerpoint/2010/main" val="774775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2800" b="1" i="1" u="sng" dirty="0"/>
              <a:t>TIC Principle: Safety; Trustworthiness and Transparency; Empowerment, Voice and Choice; Cultural, Historical, and Gender Issues - </a:t>
            </a:r>
            <a:r>
              <a:rPr lang="en-US" sz="2800" i="1" dirty="0"/>
              <a:t>Providing one’s own pronouns and asking the patient their pronouns might help convey that the nurse is aware that </a:t>
            </a:r>
            <a:r>
              <a:rPr lang="en-US" sz="2800" i="1" u="sng" dirty="0"/>
              <a:t>gender</a:t>
            </a:r>
            <a:r>
              <a:rPr lang="en-US" sz="2800" i="1" dirty="0"/>
              <a:t> is a spectrum and that this is a safe space. This can help create an environment of </a:t>
            </a:r>
            <a:r>
              <a:rPr lang="en-US" sz="2800" i="1" u="sng" dirty="0"/>
              <a:t>safety</a:t>
            </a:r>
            <a:r>
              <a:rPr lang="en-US" sz="2800" i="1" dirty="0"/>
              <a:t> and </a:t>
            </a:r>
            <a:r>
              <a:rPr lang="en-US" sz="2800" i="1" u="sng" dirty="0"/>
              <a:t>trust</a:t>
            </a:r>
            <a:r>
              <a:rPr lang="en-US" sz="2800" i="1" dirty="0"/>
              <a:t>. Nurses should be aware of and respect that not all patients are comfortable with sharing their pronouns and should be empowered to make the best choice for themselves. Reluctance to share pronouns might be especially true if other people are also present in the exam room (for example, family members, children, other medical professionals). While some cisgender patients might question a nurse's query around pronouns (“Why is everyone suddenly talking about pronouns?”), this might provide an opportunity for the nurse to educate all patients about </a:t>
            </a:r>
            <a:r>
              <a:rPr lang="en-US" sz="2800" i="1" u="sng" dirty="0"/>
              <a:t>gender</a:t>
            </a:r>
            <a:r>
              <a:rPr lang="en-US" sz="2800" i="1" dirty="0"/>
              <a:t> identity. </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16</a:t>
            </a:fld>
            <a:endParaRPr lang="en-US"/>
          </a:p>
        </p:txBody>
      </p:sp>
    </p:spTree>
    <p:extLst>
      <p:ext uri="{BB962C8B-B14F-4D97-AF65-F5344CB8AC3E}">
        <p14:creationId xmlns:p14="http://schemas.microsoft.com/office/powerpoint/2010/main" val="4255146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2800" i="1" u="sng" dirty="0"/>
              <a:t>TIC Principle: Cultural, Historical, and Gender Issues; Empowerment, Voice &amp; Choice </a:t>
            </a:r>
            <a:r>
              <a:rPr lang="en-US" sz="2800" i="1" dirty="0"/>
              <a:t>- Gauging the patient’s comfort of communication with the health care professional is important to consider. For example, not all patients will feel comfortable with shaking hands or making direct eye contact with the nurse. These preferences might be related to many things including comfort level, </a:t>
            </a:r>
            <a:r>
              <a:rPr lang="en-US" sz="2800" i="1" u="sng" dirty="0"/>
              <a:t>cultural</a:t>
            </a:r>
            <a:r>
              <a:rPr lang="en-US" sz="2800" i="1" dirty="0"/>
              <a:t> and </a:t>
            </a:r>
            <a:r>
              <a:rPr lang="en-US" sz="2800" i="1" u="sng" dirty="0"/>
              <a:t>gender</a:t>
            </a:r>
            <a:r>
              <a:rPr lang="en-US" sz="2800" i="1" dirty="0"/>
              <a:t> norms, and trauma history. These boundaries should be respected and documented for future encounters. It is through empowerment, </a:t>
            </a:r>
            <a:r>
              <a:rPr lang="en-US" sz="2800" i="1" u="sng" dirty="0"/>
              <a:t>voice &amp; choice </a:t>
            </a:r>
            <a:r>
              <a:rPr lang="en-US" sz="2800" i="1" dirty="0"/>
              <a:t>that providers support the patient’s ideal communication style that allows them to communicate in a way that feels most appropriate to them. </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17</a:t>
            </a:fld>
            <a:endParaRPr lang="en-US"/>
          </a:p>
        </p:txBody>
      </p:sp>
    </p:spTree>
    <p:extLst>
      <p:ext uri="{BB962C8B-B14F-4D97-AF65-F5344CB8AC3E}">
        <p14:creationId xmlns:p14="http://schemas.microsoft.com/office/powerpoint/2010/main" val="1346439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4000" i="1" dirty="0"/>
              <a:t>When asking the patient for permission to include other healthcare providers in their care, do not assume the patient understands what each medical professional’s role is (e.g., resident, attending, intern, student, etc.). Use plain language to describe their roles and responsibilities and how that specifically relates to their care (e.g., listening only, asking questions, leading the encounter, second opinion, etc.). Patients have the right to not have students involved in their care, even if they are receiving care in a teaching hospital/clinic. </a:t>
            </a:r>
          </a:p>
          <a:p>
            <a:pPr marL="0" marR="0">
              <a:spcBef>
                <a:spcPts val="0"/>
              </a:spcBef>
              <a:spcAft>
                <a:spcPts val="0"/>
              </a:spcAft>
            </a:pPr>
            <a:endParaRPr lang="en-US" sz="4000" i="1" dirty="0"/>
          </a:p>
          <a:p>
            <a:pPr marL="0" marR="0">
              <a:spcBef>
                <a:spcPts val="0"/>
              </a:spcBef>
              <a:spcAft>
                <a:spcPts val="0"/>
              </a:spcAft>
            </a:pPr>
            <a:r>
              <a:rPr lang="en-US" sz="4000" i="1" dirty="0"/>
              <a:t>Some patients might request to have a 3rd party in the room during their clinical encounter (e.g., other medical staff/chaperone, a trusted family member, or their young child/children). When possible, these requests should be granted. </a:t>
            </a:r>
          </a:p>
          <a:p>
            <a:pPr marL="0" marR="0">
              <a:spcBef>
                <a:spcPts val="0"/>
              </a:spcBef>
              <a:spcAft>
                <a:spcPts val="0"/>
              </a:spcAft>
            </a:pPr>
            <a:endParaRPr lang="en-US" sz="4000" i="1" dirty="0"/>
          </a:p>
          <a:p>
            <a:pPr marL="0" marR="0">
              <a:spcBef>
                <a:spcPts val="0"/>
              </a:spcBef>
              <a:spcAft>
                <a:spcPts val="0"/>
              </a:spcAft>
            </a:pPr>
            <a:r>
              <a:rPr lang="en-US" sz="4000" i="1" dirty="0"/>
              <a:t>Some patients might need support from the nurse in asking family members or partners to leave the exam room during the health history and physical exam. This may be especially true in cases of intimate partner violence. Mechanisms should be in place to allow for private encounters between the patient and the nurse. </a:t>
            </a:r>
          </a:p>
          <a:p>
            <a:pPr marL="0" marR="0">
              <a:spcBef>
                <a:spcPts val="0"/>
              </a:spcBef>
              <a:spcAft>
                <a:spcPts val="0"/>
              </a:spcAft>
            </a:pPr>
            <a:endParaRPr lang="en-US" sz="4000" i="1" dirty="0"/>
          </a:p>
          <a:p>
            <a:pPr marL="0" marR="0">
              <a:spcBef>
                <a:spcPts val="0"/>
              </a:spcBef>
              <a:spcAft>
                <a:spcPts val="0"/>
              </a:spcAft>
            </a:pPr>
            <a:r>
              <a:rPr lang="en-US" sz="4000" b="1" i="1" u="sng" dirty="0"/>
              <a:t>TIC Principle: Safety; Empowerment, Voice, &amp; Choice; Transparency and Trustworthiness </a:t>
            </a:r>
            <a:r>
              <a:rPr lang="en-US" sz="4000" i="1" dirty="0"/>
              <a:t>- Patients should decide for themselves if and how other individuals should be involved in their care. Honoring their </a:t>
            </a:r>
            <a:r>
              <a:rPr lang="en-US" sz="4000" i="1" u="sng" dirty="0"/>
              <a:t>voice and their choice </a:t>
            </a:r>
            <a:r>
              <a:rPr lang="en-US" sz="4000" i="1" dirty="0"/>
              <a:t>is paramount to developing a </a:t>
            </a:r>
            <a:r>
              <a:rPr lang="en-US" sz="4000" i="1" u="sng" dirty="0"/>
              <a:t>safe</a:t>
            </a:r>
            <a:r>
              <a:rPr lang="en-US" sz="4000" i="1" dirty="0"/>
              <a:t>, respectful and </a:t>
            </a:r>
            <a:r>
              <a:rPr lang="en-US" sz="4000" i="1" u="sng" dirty="0"/>
              <a:t>trusting</a:t>
            </a:r>
            <a:r>
              <a:rPr lang="en-US" sz="4000" i="1" dirty="0"/>
              <a:t> patient/nurse relationship. </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18</a:t>
            </a:fld>
            <a:endParaRPr lang="en-US"/>
          </a:p>
        </p:txBody>
      </p:sp>
    </p:spTree>
    <p:extLst>
      <p:ext uri="{BB962C8B-B14F-4D97-AF65-F5344CB8AC3E}">
        <p14:creationId xmlns:p14="http://schemas.microsoft.com/office/powerpoint/2010/main" val="1230259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19</a:t>
            </a:fld>
            <a:endParaRPr lang="en-US"/>
          </a:p>
        </p:txBody>
      </p:sp>
    </p:spTree>
    <p:extLst>
      <p:ext uri="{BB962C8B-B14F-4D97-AF65-F5344CB8AC3E}">
        <p14:creationId xmlns:p14="http://schemas.microsoft.com/office/powerpoint/2010/main" val="1762045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1800" i="1" dirty="0">
                <a:effectLst/>
                <a:latin typeface="Times New Roman" panose="02020603050405020304" pitchFamily="18" charset="0"/>
                <a:ea typeface="Times New Roman" panose="02020603050405020304" pitchFamily="18" charset="0"/>
              </a:rPr>
              <a:t>A clinician's first introduction to a patient is often through a health history and physical exam. This initial interaction can set the tone for how safe the patient feels within this therapeutic relationship. Efforts to create a safe environment through the initial history taking process can help support the development of a trusting patient-provider relationship.</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2</a:t>
            </a:fld>
            <a:endParaRPr lang="en-US"/>
          </a:p>
        </p:txBody>
      </p:sp>
    </p:spTree>
    <p:extLst>
      <p:ext uri="{BB962C8B-B14F-4D97-AF65-F5344CB8AC3E}">
        <p14:creationId xmlns:p14="http://schemas.microsoft.com/office/powerpoint/2010/main" val="3998471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2800" i="1" dirty="0"/>
              <a:t>Ensure exam room doors are closed and/or curtains are closed. In some instances, it might be appropriate to ask the patient if it is ok to close the door (“is it ok that I close the door?”). </a:t>
            </a:r>
          </a:p>
          <a:p>
            <a:pPr marL="0" marR="0">
              <a:spcBef>
                <a:spcPts val="0"/>
              </a:spcBef>
              <a:spcAft>
                <a:spcPts val="0"/>
              </a:spcAft>
              <a:tabLst>
                <a:tab pos="457200" algn="l"/>
              </a:tabLst>
            </a:pPr>
            <a:endParaRPr lang="en-US" sz="2800" i="1" dirty="0"/>
          </a:p>
          <a:p>
            <a:pPr marL="0" marR="0">
              <a:spcBef>
                <a:spcPts val="0"/>
              </a:spcBef>
              <a:spcAft>
                <a:spcPts val="0"/>
              </a:spcAft>
              <a:tabLst>
                <a:tab pos="457200" algn="l"/>
              </a:tabLst>
            </a:pPr>
            <a:r>
              <a:rPr lang="en-US" sz="2800" i="1" dirty="0"/>
              <a:t>If the exam “room” consists of a section blocked off by privacy curtains, consider turning the exam table toward the wall so that patients are not exposed when the curtain is opened. </a:t>
            </a:r>
          </a:p>
          <a:p>
            <a:pPr marL="0" marR="0">
              <a:spcBef>
                <a:spcPts val="0"/>
              </a:spcBef>
              <a:spcAft>
                <a:spcPts val="0"/>
              </a:spcAft>
              <a:tabLst>
                <a:tab pos="457200" algn="l"/>
              </a:tabLst>
            </a:pPr>
            <a:endParaRPr lang="en-US" sz="2800" i="1" dirty="0"/>
          </a:p>
          <a:p>
            <a:pPr marL="0" marR="0">
              <a:spcBef>
                <a:spcPts val="0"/>
              </a:spcBef>
              <a:spcAft>
                <a:spcPts val="0"/>
              </a:spcAft>
              <a:tabLst>
                <a:tab pos="457200" algn="l"/>
              </a:tabLst>
            </a:pPr>
            <a:r>
              <a:rPr lang="en-US" sz="2800" b="1" i="1" u="sng" dirty="0"/>
              <a:t>TIC Principle: Safety.</a:t>
            </a:r>
            <a:r>
              <a:rPr lang="en-US" sz="2800" i="1" dirty="0"/>
              <a:t> During the health history it is important that the conversation takes place in an area in which the patient and caregiver feel comfortable and </a:t>
            </a:r>
            <a:r>
              <a:rPr lang="en-US" sz="2800" i="1" u="sng" dirty="0"/>
              <a:t>safe</a:t>
            </a:r>
            <a:r>
              <a:rPr lang="en-US" sz="2800" i="1" dirty="0"/>
              <a:t> sharing the information needed. Patients should feel that the information that they share will only be heard by the provider and not others in the patient care area. This fosters an environment of confidentiality and allows for patients to share information regarding their current visit and/or health history, which may or may not be traumatic </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20</a:t>
            </a:fld>
            <a:endParaRPr lang="en-US"/>
          </a:p>
        </p:txBody>
      </p:sp>
    </p:spTree>
    <p:extLst>
      <p:ext uri="{BB962C8B-B14F-4D97-AF65-F5344CB8AC3E}">
        <p14:creationId xmlns:p14="http://schemas.microsoft.com/office/powerpoint/2010/main" val="2269415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r>
              <a:rPr lang="en-US" sz="2800" i="1" dirty="0"/>
              <a:t>Understanding what information must legally be reported to external agencies/authorities can help the patient decide what information they wish to disclose. This type of explicit transparency can help establish trust between the patient and nurse. Nurses might be concerned that patients might choose not to disclose abuse out of concern for what is legally reportable. It is important for the nurse to consider that the patient is making an informed decision at that time based on information that might be unknown to the provider. For example, a patient might be planning to leave an abusive partner in the near future but needs to develop a safety plan first – early disclosure might put her plan and her life in jeopardy. </a:t>
            </a:r>
          </a:p>
          <a:p>
            <a:pPr marL="457200" marR="0">
              <a:spcBef>
                <a:spcPts val="0"/>
              </a:spcBef>
              <a:spcAft>
                <a:spcPts val="0"/>
              </a:spcAft>
            </a:pPr>
            <a:endParaRPr lang="en-US" sz="2800" i="1" dirty="0"/>
          </a:p>
          <a:p>
            <a:pPr marL="457200" marR="0">
              <a:spcBef>
                <a:spcPts val="0"/>
              </a:spcBef>
              <a:spcAft>
                <a:spcPts val="0"/>
              </a:spcAft>
            </a:pPr>
            <a:r>
              <a:rPr lang="en-US" sz="2800" i="1" dirty="0"/>
              <a:t>In cases of intimate partner violence, reporting victimization without the victim’s consent can replicate the power and control dynamics common in many violent relationships. Nurses are required to report any actual or suspected child abuse, regardless of their patient's consent. </a:t>
            </a:r>
          </a:p>
          <a:p>
            <a:pPr marL="457200" marR="0">
              <a:spcBef>
                <a:spcPts val="0"/>
              </a:spcBef>
              <a:spcAft>
                <a:spcPts val="0"/>
              </a:spcAft>
            </a:pPr>
            <a:endParaRPr lang="en-US" sz="2800" i="1" dirty="0"/>
          </a:p>
          <a:p>
            <a:pPr marL="457200" marR="0">
              <a:spcBef>
                <a:spcPts val="0"/>
              </a:spcBef>
              <a:spcAft>
                <a:spcPts val="0"/>
              </a:spcAft>
            </a:pPr>
            <a:r>
              <a:rPr lang="en-US" sz="2800" b="1" i="1" u="sng" dirty="0"/>
              <a:t>TIC Principles: Safety; Trustworthiness, &amp; Transparency, Empowerment, Voice, &amp; Choice </a:t>
            </a:r>
            <a:r>
              <a:rPr lang="en-US" sz="2800" i="1" dirty="0"/>
              <a:t>– Recognizing these Trauma Informed Principles allows patients to understand that this is a place of </a:t>
            </a:r>
            <a:r>
              <a:rPr lang="en-US" sz="2800" i="1" u="sng" dirty="0"/>
              <a:t>safety</a:t>
            </a:r>
            <a:r>
              <a:rPr lang="en-US" sz="2800" i="1" dirty="0"/>
              <a:t> and that certain protocols are in place to keep the patient as safe as possible. Through this </a:t>
            </a:r>
            <a:r>
              <a:rPr lang="en-US" sz="2800" i="1" u="sng" dirty="0"/>
              <a:t>transparency</a:t>
            </a:r>
            <a:r>
              <a:rPr lang="en-US" sz="2800" i="1" dirty="0"/>
              <a:t>, patients can choose what information they want to share while also understanding the role of the provider in helping to ensure their safety. At the same time, the provider is being </a:t>
            </a:r>
            <a:r>
              <a:rPr lang="en-US" sz="2800" i="1" u="sng" dirty="0"/>
              <a:t>transparent</a:t>
            </a:r>
            <a:r>
              <a:rPr lang="en-US" sz="2800" i="1" dirty="0"/>
              <a:t> that there are some things that they are required to report to ensure the safety of all. </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21</a:t>
            </a:fld>
            <a:endParaRPr lang="en-US"/>
          </a:p>
        </p:txBody>
      </p:sp>
    </p:spTree>
    <p:extLst>
      <p:ext uri="{BB962C8B-B14F-4D97-AF65-F5344CB8AC3E}">
        <p14:creationId xmlns:p14="http://schemas.microsoft.com/office/powerpoint/2010/main" val="684756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r>
              <a:rPr lang="en-US" sz="2800" i="1" dirty="0"/>
              <a:t>Acknowledge that these sensitive questions are routine and are asked of all patients seeking care. This can help the patient feel like they are not being singled out, targeted, or stereotyped. </a:t>
            </a:r>
          </a:p>
          <a:p>
            <a:pPr marL="457200" marR="0">
              <a:spcBef>
                <a:spcPts val="0"/>
              </a:spcBef>
              <a:spcAft>
                <a:spcPts val="0"/>
              </a:spcAft>
            </a:pPr>
            <a:endParaRPr lang="en-US" sz="2800" i="1" dirty="0"/>
          </a:p>
          <a:p>
            <a:pPr marL="457200" marR="0">
              <a:spcBef>
                <a:spcPts val="0"/>
              </a:spcBef>
              <a:spcAft>
                <a:spcPts val="0"/>
              </a:spcAft>
            </a:pPr>
            <a:r>
              <a:rPr lang="en-US" sz="2800" i="1" dirty="0"/>
              <a:t>Providers should proactively give patients permission to: 1) request to know why a question is being posed (“What does that have to do with why I am here today?”; 2) decline to answer a question (“I am not comfortable answering that question’); 3) answer the question at a later point in the clinical encounter (“I would like to come back to this question at a later time during our clinical encounter”); and/or 4) clarify previous answers (“I want to add something to an answer I already gave.”). Normalizing a patient's informed involvement in their own care and recognizing that responding to sensitive questions might require patience, time, and clarification, can help reduce patient/nurse power imbalances and establish trust. </a:t>
            </a:r>
          </a:p>
          <a:p>
            <a:pPr marL="457200" marR="0">
              <a:spcBef>
                <a:spcPts val="0"/>
              </a:spcBef>
              <a:spcAft>
                <a:spcPts val="0"/>
              </a:spcAft>
            </a:pPr>
            <a:endParaRPr lang="en-US" sz="2800" i="1" dirty="0"/>
          </a:p>
          <a:p>
            <a:pPr marL="457200" marR="0">
              <a:spcBef>
                <a:spcPts val="0"/>
              </a:spcBef>
              <a:spcAft>
                <a:spcPts val="0"/>
              </a:spcAft>
            </a:pPr>
            <a:r>
              <a:rPr lang="en-US" sz="2800" b="1" i="1" u="sng" dirty="0"/>
              <a:t>TIC Principles: Safety; Trustworthiness and Transparency; Empowerment, Voice &amp; Choice –</a:t>
            </a:r>
            <a:r>
              <a:rPr lang="en-US" sz="2800" i="1" dirty="0"/>
              <a:t> Being asked to respond to sensitive health questions can make people feel vulnerable to judgement and stigma. Ensuring the environment is </a:t>
            </a:r>
            <a:r>
              <a:rPr lang="en-US" sz="2800" i="1" u="sng" dirty="0"/>
              <a:t>safe</a:t>
            </a:r>
            <a:r>
              <a:rPr lang="en-US" sz="2800" i="1" dirty="0"/>
              <a:t> to disclose sensitive information, that the information is relevant to a patient’s care, and that patients are </a:t>
            </a:r>
            <a:r>
              <a:rPr lang="en-US" sz="2800" i="1" u="sng" dirty="0"/>
              <a:t>empowered</a:t>
            </a:r>
            <a:r>
              <a:rPr lang="en-US" sz="2800" i="1" dirty="0"/>
              <a:t> to ask questions of the provider and choose what information they wish to disclose, can help support a safe and </a:t>
            </a:r>
            <a:r>
              <a:rPr lang="en-US" sz="2800" i="1" u="sng" dirty="0"/>
              <a:t>trustworthy</a:t>
            </a:r>
            <a:r>
              <a:rPr lang="en-US" sz="2800" i="1" dirty="0"/>
              <a:t> patient/nurse relationship.</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22</a:t>
            </a:fld>
            <a:endParaRPr lang="en-US"/>
          </a:p>
        </p:txBody>
      </p:sp>
    </p:spTree>
    <p:extLst>
      <p:ext uri="{BB962C8B-B14F-4D97-AF65-F5344CB8AC3E}">
        <p14:creationId xmlns:p14="http://schemas.microsoft.com/office/powerpoint/2010/main" val="787516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2800" i="1" dirty="0"/>
              <a:t>TIC Principles: </a:t>
            </a:r>
            <a:r>
              <a:rPr lang="en-US" sz="2800" i="1" u="sng" dirty="0"/>
              <a:t>Safety</a:t>
            </a:r>
            <a:r>
              <a:rPr lang="en-US" sz="2800" i="1" dirty="0"/>
              <a:t> - Ensuring that the patient feels as though they are in control of their physical environment can help increase a sense of safety and reduce anxiety, fear, and apprehension. </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23</a:t>
            </a:fld>
            <a:endParaRPr lang="en-US"/>
          </a:p>
        </p:txBody>
      </p:sp>
    </p:spTree>
    <p:extLst>
      <p:ext uri="{BB962C8B-B14F-4D97-AF65-F5344CB8AC3E}">
        <p14:creationId xmlns:p14="http://schemas.microsoft.com/office/powerpoint/2010/main" val="4008647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2800" b="1" i="1" u="sng" dirty="0"/>
              <a:t>TIC Principles: Safety; Collaboration &amp; Mutuality Empowerment, Voice &amp; Choice; Cultural, Historical &amp; Gender Issues </a:t>
            </a:r>
            <a:r>
              <a:rPr lang="en-US" sz="2800" i="1" dirty="0"/>
              <a:t>- Using professional interpreters or the language line can help ensure that communication between the nurse and the patient is accurate and complete, which is vital to providing quality care and respecting the patient's individual needs and allowing them to voice their specific needs and concerns. Additionally, using a patient’s family member or child/children to interpret the clinical encounter may limit what the patient feels comfortable disclosing and may result in inaccurate information being obtained. Additionally, disclosure of sensitive health information by family members or children to others might be culturally inappropriate and also place the patient (and their family members and children) in danger. </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24</a:t>
            </a:fld>
            <a:endParaRPr lang="en-US"/>
          </a:p>
        </p:txBody>
      </p:sp>
    </p:spTree>
    <p:extLst>
      <p:ext uri="{BB962C8B-B14F-4D97-AF65-F5344CB8AC3E}">
        <p14:creationId xmlns:p14="http://schemas.microsoft.com/office/powerpoint/2010/main" val="3408085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25</a:t>
            </a:fld>
            <a:endParaRPr lang="en-US"/>
          </a:p>
        </p:txBody>
      </p:sp>
    </p:spTree>
    <p:extLst>
      <p:ext uri="{BB962C8B-B14F-4D97-AF65-F5344CB8AC3E}">
        <p14:creationId xmlns:p14="http://schemas.microsoft.com/office/powerpoint/2010/main" val="3650477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Use simple, clinical language.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Be clear in requests or instructions if an exam is necessary.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i="1" dirty="0">
                <a:effectLst/>
                <a:latin typeface="Times New Roman" panose="02020603050405020304" pitchFamily="18" charset="0"/>
                <a:ea typeface="Calibri" panose="020F0502020204030204" pitchFamily="34" charset="0"/>
              </a:rPr>
              <a:t>TIC Principles</a:t>
            </a:r>
            <a:r>
              <a:rPr lang="en-US" sz="1800" i="1" dirty="0">
                <a:effectLst/>
                <a:latin typeface="Times New Roman" panose="02020603050405020304" pitchFamily="18" charset="0"/>
                <a:ea typeface="Calibri" panose="020F0502020204030204" pitchFamily="34" charset="0"/>
              </a:rPr>
              <a:t>: </a:t>
            </a:r>
            <a:r>
              <a:rPr lang="en-US" sz="1800" i="1" u="sng" dirty="0">
                <a:effectLst/>
                <a:latin typeface="Times New Roman" panose="02020603050405020304" pitchFamily="18" charset="0"/>
                <a:ea typeface="Calibri" panose="020F0502020204030204" pitchFamily="34" charset="0"/>
              </a:rPr>
              <a:t>Safety; Trustworthiness &amp; Transparency</a:t>
            </a:r>
            <a:r>
              <a:rPr lang="en-US" sz="1800" i="1" dirty="0">
                <a:effectLst/>
                <a:latin typeface="Times New Roman" panose="02020603050405020304" pitchFamily="18" charset="0"/>
                <a:ea typeface="Calibri" panose="020F0502020204030204" pitchFamily="34" charset="0"/>
              </a:rPr>
              <a:t>; - Communication with patients and caregivers is an opportunity to foster a </a:t>
            </a:r>
            <a:r>
              <a:rPr lang="en-US" sz="1800" i="1" u="sng" dirty="0">
                <a:effectLst/>
                <a:latin typeface="Times New Roman" panose="02020603050405020304" pitchFamily="18" charset="0"/>
                <a:ea typeface="Calibri" panose="020F0502020204030204" pitchFamily="34" charset="0"/>
              </a:rPr>
              <a:t>safe</a:t>
            </a:r>
            <a:r>
              <a:rPr lang="en-US" sz="1800" i="1" dirty="0">
                <a:effectLst/>
                <a:latin typeface="Times New Roman" panose="02020603050405020304" pitchFamily="18" charset="0"/>
                <a:ea typeface="Calibri" panose="020F0502020204030204" pitchFamily="34" charset="0"/>
              </a:rPr>
              <a:t> and </a:t>
            </a:r>
            <a:r>
              <a:rPr lang="en-US" sz="1800" i="1" u="sng" dirty="0">
                <a:effectLst/>
                <a:latin typeface="Times New Roman" panose="02020603050405020304" pitchFamily="18" charset="0"/>
                <a:ea typeface="Calibri" panose="020F0502020204030204" pitchFamily="34" charset="0"/>
              </a:rPr>
              <a:t>trustworthy</a:t>
            </a:r>
            <a:r>
              <a:rPr lang="en-US" sz="1800" i="1" dirty="0">
                <a:effectLst/>
                <a:latin typeface="Times New Roman" panose="02020603050405020304" pitchFamily="18" charset="0"/>
                <a:ea typeface="Calibri" panose="020F0502020204030204" pitchFamily="34" charset="0"/>
              </a:rPr>
              <a:t> environment. It is important to speak at a volume and rate that allows patients and caregivers to feel comfortable and aware of what is taking place.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26</a:t>
            </a:fld>
            <a:endParaRPr lang="en-US"/>
          </a:p>
        </p:txBody>
      </p:sp>
    </p:spTree>
    <p:extLst>
      <p:ext uri="{BB962C8B-B14F-4D97-AF65-F5344CB8AC3E}">
        <p14:creationId xmlns:p14="http://schemas.microsoft.com/office/powerpoint/2010/main" val="23137173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Sitting at eye level helps to avoid an imbalance of power or replicate feelings of being deferential to an authority figure.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*It is important to note, some cultures may not want the nurse at “eye level” so while this is a common practice, we should be aware*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i="1" dirty="0">
                <a:effectLst/>
                <a:latin typeface="Times New Roman" panose="02020603050405020304" pitchFamily="18" charset="0"/>
                <a:ea typeface="Calibri" panose="020F0502020204030204" pitchFamily="34" charset="0"/>
              </a:rPr>
              <a:t>TIC Principles</a:t>
            </a:r>
            <a:r>
              <a:rPr lang="en-US" sz="1800" i="1" dirty="0">
                <a:effectLst/>
                <a:latin typeface="Times New Roman" panose="02020603050405020304" pitchFamily="18" charset="0"/>
                <a:ea typeface="Calibri" panose="020F0502020204030204" pitchFamily="34" charset="0"/>
              </a:rPr>
              <a:t>: </a:t>
            </a:r>
            <a:r>
              <a:rPr lang="en-US" sz="1800" i="1" u="sng" dirty="0">
                <a:effectLst/>
                <a:latin typeface="Times New Roman" panose="02020603050405020304" pitchFamily="18" charset="0"/>
                <a:ea typeface="Calibri" panose="020F0502020204030204" pitchFamily="34" charset="0"/>
              </a:rPr>
              <a:t>Safety; Trustworthiness &amp; Transparency</a:t>
            </a:r>
            <a:r>
              <a:rPr lang="en-US" sz="1800" i="1" dirty="0">
                <a:effectLst/>
                <a:latin typeface="Times New Roman" panose="02020603050405020304" pitchFamily="18" charset="0"/>
                <a:ea typeface="Calibri" panose="020F0502020204030204" pitchFamily="34" charset="0"/>
              </a:rPr>
              <a:t>; - Meeting the patient at their eye level creates an environment in which the patient and caregiver do not feel that the provider is in a position of power. This allows patients and caregivers to understand that they and the provider are on the same level and that the patient is </a:t>
            </a:r>
            <a:r>
              <a:rPr lang="en-US" sz="1800" i="1" u="sng" dirty="0">
                <a:effectLst/>
                <a:latin typeface="Times New Roman" panose="02020603050405020304" pitchFamily="18" charset="0"/>
                <a:ea typeface="Calibri" panose="020F0502020204030204" pitchFamily="34" charset="0"/>
              </a:rPr>
              <a:t>safe</a:t>
            </a:r>
            <a:r>
              <a:rPr lang="en-US" sz="1800" i="1" dirty="0">
                <a:effectLst/>
                <a:latin typeface="Times New Roman" panose="02020603050405020304" pitchFamily="18"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27</a:t>
            </a:fld>
            <a:endParaRPr lang="en-US"/>
          </a:p>
        </p:txBody>
      </p:sp>
    </p:spTree>
    <p:extLst>
      <p:ext uri="{BB962C8B-B14F-4D97-AF65-F5344CB8AC3E}">
        <p14:creationId xmlns:p14="http://schemas.microsoft.com/office/powerpoint/2010/main" val="32043611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When possible, avoid standing or asking questions out of the patient’s view.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TIC Principles</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u="sng" dirty="0">
                <a:effectLst/>
                <a:latin typeface="Times New Roman" panose="02020603050405020304" pitchFamily="18" charset="0"/>
                <a:ea typeface="Calibri" panose="020F0502020204030204" pitchFamily="34" charset="0"/>
                <a:cs typeface="Times New Roman" panose="02020603050405020304" pitchFamily="18" charset="0"/>
              </a:rPr>
              <a:t>Safety, trustworthiness &amp; transparency</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 Keeping in the patient and caregivers view allows the patient to be able to see what the provider is doing. It is important that the patient and caregiver are able to anticipate what is going to happen next and that they do not feel surprised. This creates an environment that feels </a:t>
            </a:r>
            <a:r>
              <a:rPr lang="en-US" sz="1800" i="1" u="sng" dirty="0">
                <a:effectLst/>
                <a:latin typeface="Times New Roman" panose="02020603050405020304" pitchFamily="18" charset="0"/>
                <a:ea typeface="Calibri" panose="020F0502020204030204" pitchFamily="34" charset="0"/>
                <a:cs typeface="Times New Roman" panose="02020603050405020304" pitchFamily="18" charset="0"/>
              </a:rPr>
              <a:t>safe</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and that the provider can be trusted.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28</a:t>
            </a:fld>
            <a:endParaRPr lang="en-US"/>
          </a:p>
        </p:txBody>
      </p:sp>
    </p:spTree>
    <p:extLst>
      <p:ext uri="{BB962C8B-B14F-4D97-AF65-F5344CB8AC3E}">
        <p14:creationId xmlns:p14="http://schemas.microsoft.com/office/powerpoint/2010/main" val="852548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2800" i="1" dirty="0"/>
              <a:t>Explain to patients what you are going to do before you do it as well as why you are doing it. </a:t>
            </a:r>
          </a:p>
          <a:p>
            <a:pPr marL="0" marR="0">
              <a:spcBef>
                <a:spcPts val="0"/>
              </a:spcBef>
              <a:spcAft>
                <a:spcPts val="0"/>
              </a:spcAft>
            </a:pPr>
            <a:endParaRPr lang="en-US" sz="2800" i="1" dirty="0"/>
          </a:p>
          <a:p>
            <a:pPr marL="0" marR="0">
              <a:spcBef>
                <a:spcPts val="0"/>
              </a:spcBef>
              <a:spcAft>
                <a:spcPts val="0"/>
              </a:spcAft>
            </a:pPr>
            <a:r>
              <a:rPr lang="en-US" sz="2800" i="1" dirty="0"/>
              <a:t>If an exam is needed, ask the patient to be involved in exam. For example, ask the patient to move gown in order for you to perform abdominal exam.</a:t>
            </a:r>
          </a:p>
          <a:p>
            <a:pPr marL="0" marR="0">
              <a:spcBef>
                <a:spcPts val="0"/>
              </a:spcBef>
              <a:spcAft>
                <a:spcPts val="0"/>
              </a:spcAft>
            </a:pPr>
            <a:endParaRPr lang="en-US" sz="2800" i="1" dirty="0"/>
          </a:p>
          <a:p>
            <a:pPr marL="0" marR="0">
              <a:spcBef>
                <a:spcPts val="0"/>
              </a:spcBef>
              <a:spcAft>
                <a:spcPts val="0"/>
              </a:spcAft>
            </a:pPr>
            <a:r>
              <a:rPr lang="en-US" sz="2800" i="1" dirty="0"/>
              <a:t> Ask permission before performing action any physical action, such as, performing auscultation or palpation.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spcBef>
                <a:spcPts val="0"/>
              </a:spcBef>
              <a:spcAft>
                <a:spcPts val="0"/>
              </a:spcAft>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i="1" dirty="0">
                <a:effectLst/>
                <a:latin typeface="Times New Roman" panose="02020603050405020304" pitchFamily="18" charset="0"/>
                <a:ea typeface="Calibri" panose="020F0502020204030204" pitchFamily="34" charset="0"/>
              </a:rPr>
              <a:t>TIC Principles</a:t>
            </a:r>
            <a:r>
              <a:rPr lang="en-US" sz="1800" i="1" dirty="0">
                <a:effectLst/>
                <a:latin typeface="Times New Roman" panose="02020603050405020304" pitchFamily="18" charset="0"/>
                <a:ea typeface="Calibri" panose="020F0502020204030204" pitchFamily="34" charset="0"/>
              </a:rPr>
              <a:t>: </a:t>
            </a:r>
            <a:r>
              <a:rPr lang="en-US" sz="1800" i="1" u="sng" dirty="0">
                <a:effectLst/>
                <a:latin typeface="Times New Roman" panose="02020603050405020304" pitchFamily="18" charset="0"/>
                <a:ea typeface="Calibri" panose="020F0502020204030204" pitchFamily="34" charset="0"/>
              </a:rPr>
              <a:t>Safety, trustworthiness, &amp; transparency</a:t>
            </a:r>
            <a:r>
              <a:rPr lang="en-US" sz="1800" i="1" dirty="0">
                <a:effectLst/>
                <a:latin typeface="Times New Roman" panose="02020603050405020304" pitchFamily="18" charset="0"/>
                <a:ea typeface="Calibri" panose="020F0502020204030204" pitchFamily="34" charset="0"/>
              </a:rPr>
              <a:t>- Always explain to the patient/caregiver what you are going to do before you do it and ask the patient/caregiver’s permission before touching the patient so that they are not surprised and can feel </a:t>
            </a:r>
            <a:r>
              <a:rPr lang="en-US" sz="1800" i="1" u="sng" dirty="0">
                <a:effectLst/>
                <a:latin typeface="Times New Roman" panose="02020603050405020304" pitchFamily="18" charset="0"/>
                <a:ea typeface="Calibri" panose="020F0502020204030204" pitchFamily="34" charset="0"/>
              </a:rPr>
              <a:t>safe</a:t>
            </a:r>
            <a:r>
              <a:rPr lang="en-US" sz="1800" i="1" dirty="0">
                <a:effectLst/>
                <a:latin typeface="Times New Roman" panose="02020603050405020304" pitchFamily="18" charset="0"/>
                <a:ea typeface="Calibri" panose="020F0502020204030204" pitchFamily="34" charset="0"/>
              </a:rPr>
              <a:t>, a sense of </a:t>
            </a:r>
            <a:r>
              <a:rPr lang="en-US" sz="1800" i="1" u="sng" dirty="0">
                <a:effectLst/>
                <a:latin typeface="Times New Roman" panose="02020603050405020304" pitchFamily="18" charset="0"/>
                <a:ea typeface="Calibri" panose="020F0502020204030204" pitchFamily="34" charset="0"/>
              </a:rPr>
              <a:t>transparency,</a:t>
            </a:r>
            <a:r>
              <a:rPr lang="en-US" sz="1800" i="1" dirty="0">
                <a:effectLst/>
                <a:latin typeface="Times New Roman" panose="02020603050405020304" pitchFamily="18" charset="0"/>
                <a:ea typeface="Calibri" panose="020F0502020204030204" pitchFamily="34" charset="0"/>
              </a:rPr>
              <a:t> and </a:t>
            </a:r>
            <a:r>
              <a:rPr lang="en-US" sz="1800" i="1" u="sng" dirty="0">
                <a:effectLst/>
                <a:latin typeface="Times New Roman" panose="02020603050405020304" pitchFamily="18" charset="0"/>
                <a:ea typeface="Calibri" panose="020F0502020204030204" pitchFamily="34" charset="0"/>
              </a:rPr>
              <a:t>trust</a:t>
            </a:r>
            <a:r>
              <a:rPr lang="en-US" sz="1800" i="1" dirty="0">
                <a:effectLst/>
                <a:latin typeface="Times New Roman" panose="02020603050405020304" pitchFamily="18" charset="0"/>
                <a:ea typeface="Calibri" panose="020F0502020204030204" pitchFamily="34" charset="0"/>
              </a:rPr>
              <a:t> in the provider’s care.</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29</a:t>
            </a:fld>
            <a:endParaRPr lang="en-US"/>
          </a:p>
        </p:txBody>
      </p:sp>
    </p:spTree>
    <p:extLst>
      <p:ext uri="{BB962C8B-B14F-4D97-AF65-F5344CB8AC3E}">
        <p14:creationId xmlns:p14="http://schemas.microsoft.com/office/powerpoint/2010/main" val="1930399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effectLst/>
                <a:latin typeface="Times New Roman" panose="02020603050405020304" pitchFamily="18" charset="0"/>
                <a:ea typeface="Times New Roman" panose="02020603050405020304" pitchFamily="18" charset="0"/>
              </a:rPr>
              <a:t>When thinking about these scenarios and how the patients may feel in these situations, this may give you a moment to consider that the reactions that we see may not fit our anticipated reactions. However, when considering the backgrounds or prior traumas that patients may have experienced, their reactions may make more sense. </a:t>
            </a:r>
            <a:endParaRPr lang="en-US" dirty="0"/>
          </a:p>
        </p:txBody>
      </p:sp>
      <p:sp>
        <p:nvSpPr>
          <p:cNvPr id="4" name="Slide Number Placeholder 3"/>
          <p:cNvSpPr>
            <a:spLocks noGrp="1"/>
          </p:cNvSpPr>
          <p:nvPr>
            <p:ph type="sldNum" sz="quarter" idx="5"/>
          </p:nvPr>
        </p:nvSpPr>
        <p:spPr/>
        <p:txBody>
          <a:bodyPr/>
          <a:lstStyle/>
          <a:p>
            <a:fld id="{5273FF6C-5EBF-4B6F-AA4F-71D3E38AD8B4}" type="slidenum">
              <a:rPr lang="en-US" smtClean="0"/>
              <a:t>3</a:t>
            </a:fld>
            <a:endParaRPr lang="en-US"/>
          </a:p>
        </p:txBody>
      </p:sp>
    </p:spTree>
    <p:extLst>
      <p:ext uri="{BB962C8B-B14F-4D97-AF65-F5344CB8AC3E}">
        <p14:creationId xmlns:p14="http://schemas.microsoft.com/office/powerpoint/2010/main" val="16925498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Take note of how the patient appears as you are obtaining their health history: anxious, tense, nervous, distracted, hyper-focused.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800" i="1" dirty="0"/>
              <a:t>Look at their breathing. Rapid or deep breathing can signify discomfort. Pay attention to how the patient’s body language changes as you ask questions or approach them. </a:t>
            </a:r>
          </a:p>
          <a:p>
            <a:pPr marL="0" marR="0">
              <a:spcBef>
                <a:spcPts val="0"/>
              </a:spcBef>
              <a:spcAft>
                <a:spcPts val="0"/>
              </a:spcAft>
            </a:pPr>
            <a:endParaRPr lang="en-US" sz="2800" i="1" dirty="0"/>
          </a:p>
          <a:p>
            <a:pPr marL="0" marR="0">
              <a:spcBef>
                <a:spcPts val="0"/>
              </a:spcBef>
              <a:spcAft>
                <a:spcPts val="0"/>
              </a:spcAft>
            </a:pPr>
            <a:r>
              <a:rPr lang="en-US" sz="2800" i="1" dirty="0"/>
              <a:t>If a patient shows signs of or vocalizes discomfort, stop what you are doing and ask how you can make them more comfortable.</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spcBef>
                <a:spcPts val="0"/>
              </a:spcBef>
              <a:spcAft>
                <a:spcPts val="0"/>
              </a:spcAft>
            </a:pPr>
            <a:endParaRPr lang="en-US" sz="1800" b="1" i="1"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800" b="1" i="1" dirty="0">
                <a:effectLst/>
                <a:latin typeface="Times New Roman" panose="02020603050405020304" pitchFamily="18" charset="0"/>
                <a:ea typeface="Calibri" panose="020F0502020204030204" pitchFamily="34" charset="0"/>
              </a:rPr>
              <a:t>TIC Principles</a:t>
            </a:r>
            <a:r>
              <a:rPr lang="en-US" sz="1800" i="1" dirty="0">
                <a:effectLst/>
                <a:latin typeface="Times New Roman" panose="02020603050405020304" pitchFamily="18" charset="0"/>
                <a:ea typeface="Calibri" panose="020F0502020204030204" pitchFamily="34" charset="0"/>
              </a:rPr>
              <a:t>: </a:t>
            </a:r>
            <a:r>
              <a:rPr lang="en-US" sz="1800" i="1" u="sng" dirty="0">
                <a:effectLst/>
                <a:latin typeface="Times New Roman" panose="02020603050405020304" pitchFamily="18" charset="0"/>
                <a:ea typeface="Calibri" panose="020F0502020204030204" pitchFamily="34" charset="0"/>
              </a:rPr>
              <a:t>Safety; Empowerment, voice, &amp; choice</a:t>
            </a:r>
            <a:r>
              <a:rPr lang="en-US" sz="1800" i="1" dirty="0">
                <a:effectLst/>
                <a:latin typeface="Times New Roman" panose="02020603050405020304" pitchFamily="18" charset="0"/>
                <a:ea typeface="Calibri" panose="020F0502020204030204" pitchFamily="34" charset="0"/>
              </a:rPr>
              <a:t>- Recognizing when the patient/caregiver does not appear comfortable and inviting them to tell you when they no longer feel comfortable creates an environment that supports </a:t>
            </a:r>
            <a:r>
              <a:rPr lang="en-US" sz="1800" i="1" u="sng" dirty="0">
                <a:effectLst/>
                <a:latin typeface="Times New Roman" panose="02020603050405020304" pitchFamily="18" charset="0"/>
                <a:ea typeface="Calibri" panose="020F0502020204030204" pitchFamily="34" charset="0"/>
              </a:rPr>
              <a:t>safety</a:t>
            </a:r>
            <a:r>
              <a:rPr lang="en-US" sz="1800" i="1" dirty="0">
                <a:effectLst/>
                <a:latin typeface="Times New Roman" panose="02020603050405020304" pitchFamily="18" charset="0"/>
                <a:ea typeface="Calibri" panose="020F0502020204030204" pitchFamily="34" charset="0"/>
              </a:rPr>
              <a:t>, </a:t>
            </a:r>
            <a:r>
              <a:rPr lang="en-US" sz="1800" i="1" u="sng" dirty="0">
                <a:effectLst/>
                <a:latin typeface="Times New Roman" panose="02020603050405020304" pitchFamily="18" charset="0"/>
                <a:ea typeface="Calibri" panose="020F0502020204030204" pitchFamily="34" charset="0"/>
              </a:rPr>
              <a:t>empowerment, and voice.</a:t>
            </a:r>
            <a:r>
              <a:rPr lang="en-US" sz="1800" i="1" dirty="0">
                <a:effectLst/>
                <a:latin typeface="Times New Roman" panose="02020603050405020304" pitchFamily="18" charset="0"/>
                <a:ea typeface="Calibri" panose="020F0502020204030204" pitchFamily="34" charset="0"/>
              </a:rPr>
              <a:t>. For individuals with a trauma history, this is particularly important as they might have experiences where their </a:t>
            </a:r>
            <a:r>
              <a:rPr lang="en-US" sz="1800" i="1" u="sng" dirty="0">
                <a:effectLst/>
                <a:latin typeface="Times New Roman" panose="02020603050405020304" pitchFamily="18" charset="0"/>
                <a:ea typeface="Calibri" panose="020F0502020204030204" pitchFamily="34" charset="0"/>
              </a:rPr>
              <a:t>voice</a:t>
            </a:r>
            <a:r>
              <a:rPr lang="en-US" sz="1800" i="1" dirty="0">
                <a:effectLst/>
                <a:latin typeface="Times New Roman" panose="02020603050405020304" pitchFamily="18" charset="0"/>
                <a:ea typeface="Calibri" panose="020F0502020204030204" pitchFamily="34" charset="0"/>
              </a:rPr>
              <a:t> or </a:t>
            </a:r>
            <a:r>
              <a:rPr lang="en-US" sz="1800" i="1" u="sng" dirty="0">
                <a:effectLst/>
                <a:latin typeface="Times New Roman" panose="02020603050405020304" pitchFamily="18" charset="0"/>
                <a:ea typeface="Calibri" panose="020F0502020204030204" pitchFamily="34" charset="0"/>
              </a:rPr>
              <a:t>choice</a:t>
            </a:r>
            <a:r>
              <a:rPr lang="en-US" sz="1800" i="1" dirty="0">
                <a:effectLst/>
                <a:latin typeface="Times New Roman" panose="02020603050405020304" pitchFamily="18" charset="0"/>
                <a:ea typeface="Calibri" panose="020F0502020204030204" pitchFamily="34" charset="0"/>
              </a:rPr>
              <a:t> were not respected.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30</a:t>
            </a:fld>
            <a:endParaRPr lang="en-US"/>
          </a:p>
        </p:txBody>
      </p:sp>
    </p:spTree>
    <p:extLst>
      <p:ext uri="{BB962C8B-B14F-4D97-AF65-F5344CB8AC3E}">
        <p14:creationId xmlns:p14="http://schemas.microsoft.com/office/powerpoint/2010/main" val="36092168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Only touch when necessary and for a clinical purpose (e.g., avoid placing your hand on the patient’s shoulder when performing an eye examination).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Avoid sitting on a patient’s bed while taking a patient’s history or conducting a physical examination.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i="1" dirty="0">
                <a:effectLst/>
                <a:latin typeface="Times New Roman" panose="02020603050405020304" pitchFamily="18" charset="0"/>
                <a:ea typeface="Calibri" panose="020F0502020204030204" pitchFamily="34" charset="0"/>
              </a:rPr>
              <a:t>TIC Principles</a:t>
            </a:r>
            <a:r>
              <a:rPr lang="en-US" sz="1800" i="1" dirty="0">
                <a:effectLst/>
                <a:latin typeface="Times New Roman" panose="02020603050405020304" pitchFamily="18" charset="0"/>
                <a:ea typeface="Calibri" panose="020F0502020204030204" pitchFamily="34" charset="0"/>
              </a:rPr>
              <a:t>: </a:t>
            </a:r>
            <a:r>
              <a:rPr lang="en-US" sz="1800" i="1" u="sng" dirty="0">
                <a:effectLst/>
                <a:latin typeface="Times New Roman" panose="02020603050405020304" pitchFamily="18" charset="0"/>
                <a:ea typeface="Calibri" panose="020F0502020204030204" pitchFamily="34" charset="0"/>
              </a:rPr>
              <a:t>Safety; Trustworthiness &amp; transparency; Collaboration &amp; mutuality</a:t>
            </a:r>
            <a:r>
              <a:rPr lang="en-US" sz="1800" i="1" dirty="0">
                <a:effectLst/>
                <a:latin typeface="Times New Roman" panose="02020603050405020304" pitchFamily="18" charset="0"/>
                <a:ea typeface="Calibri" panose="020F0502020204030204" pitchFamily="34" charset="0"/>
              </a:rPr>
              <a:t>—Patients/caregivers with a trauma history may not be comfortable being in close proximity with strangers and may be traumatized by the touch of others. It is important that providers only touch the patient when necessary and that clinical professionalism is maintained at all times.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31</a:t>
            </a:fld>
            <a:endParaRPr lang="en-US"/>
          </a:p>
        </p:txBody>
      </p:sp>
    </p:spTree>
    <p:extLst>
      <p:ext uri="{BB962C8B-B14F-4D97-AF65-F5344CB8AC3E}">
        <p14:creationId xmlns:p14="http://schemas.microsoft.com/office/powerpoint/2010/main" val="1914949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2800" i="1" dirty="0"/>
              <a:t>Ask questions in a systematic fashion that allows you to obtain all necessary information in a timely manner. </a:t>
            </a:r>
          </a:p>
          <a:p>
            <a:pPr marL="0" marR="0">
              <a:spcBef>
                <a:spcPts val="0"/>
              </a:spcBef>
              <a:spcAft>
                <a:spcPts val="0"/>
              </a:spcAft>
            </a:pPr>
            <a:endParaRPr lang="en-US" sz="2800" i="1" dirty="0"/>
          </a:p>
          <a:p>
            <a:pPr marL="0" marR="0">
              <a:spcBef>
                <a:spcPts val="0"/>
              </a:spcBef>
              <a:spcAft>
                <a:spcPts val="0"/>
              </a:spcAft>
            </a:pPr>
            <a:r>
              <a:rPr lang="en-US" sz="2800" i="1" dirty="0"/>
              <a:t>At the end, take a moment to be sure that you have all the information that you need prior to completing the health history or exam. </a:t>
            </a:r>
          </a:p>
          <a:p>
            <a:pPr marL="0" marR="0">
              <a:spcBef>
                <a:spcPts val="0"/>
              </a:spcBef>
              <a:spcAft>
                <a:spcPts val="0"/>
              </a:spcAft>
            </a:pPr>
            <a:endParaRPr lang="en-US" sz="18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i="1" dirty="0">
                <a:effectLst/>
                <a:latin typeface="Times New Roman" panose="02020603050405020304" pitchFamily="18" charset="0"/>
                <a:ea typeface="Calibri" panose="020F0502020204030204" pitchFamily="34" charset="0"/>
              </a:rPr>
              <a:t>TIC Principle</a:t>
            </a:r>
            <a:r>
              <a:rPr lang="en-US" sz="1800" i="1" dirty="0">
                <a:effectLst/>
                <a:latin typeface="Times New Roman" panose="02020603050405020304" pitchFamily="18" charset="0"/>
                <a:ea typeface="Calibri" panose="020F0502020204030204" pitchFamily="34" charset="0"/>
              </a:rPr>
              <a:t>: </a:t>
            </a:r>
            <a:r>
              <a:rPr lang="en-US" sz="1800" i="1" u="sng" dirty="0">
                <a:effectLst/>
                <a:latin typeface="Times New Roman" panose="02020603050405020304" pitchFamily="18" charset="0"/>
                <a:ea typeface="Calibri" panose="020F0502020204030204" pitchFamily="34" charset="0"/>
              </a:rPr>
              <a:t>Safety</a:t>
            </a:r>
            <a:r>
              <a:rPr lang="en-US" sz="1800" i="1" dirty="0">
                <a:effectLst/>
                <a:latin typeface="Times New Roman" panose="02020603050405020304" pitchFamily="18" charset="0"/>
                <a:ea typeface="Calibri" panose="020F0502020204030204" pitchFamily="34" charset="0"/>
              </a:rPr>
              <a:t>- For those with a trauma history, it is important to be as efficient as possible for the health history and exam (if needed). Since being in a medical environment can be traumatizing, working as efficiently as possible to limit the distress of the patient and caregiver is priority. That being said, it is also important to gauge the comfort of the patient and caregiver and ensure that proper time and attention is give where needed. </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32</a:t>
            </a:fld>
            <a:endParaRPr lang="en-US"/>
          </a:p>
        </p:txBody>
      </p:sp>
    </p:spTree>
    <p:extLst>
      <p:ext uri="{BB962C8B-B14F-4D97-AF65-F5344CB8AC3E}">
        <p14:creationId xmlns:p14="http://schemas.microsoft.com/office/powerpoint/2010/main" val="31486860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33</a:t>
            </a:fld>
            <a:endParaRPr lang="en-US"/>
          </a:p>
        </p:txBody>
      </p:sp>
    </p:spTree>
    <p:extLst>
      <p:ext uri="{BB962C8B-B14F-4D97-AF65-F5344CB8AC3E}">
        <p14:creationId xmlns:p14="http://schemas.microsoft.com/office/powerpoint/2010/main" val="27478200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34</a:t>
            </a:fld>
            <a:endParaRPr lang="en-US"/>
          </a:p>
        </p:txBody>
      </p:sp>
    </p:spTree>
    <p:extLst>
      <p:ext uri="{BB962C8B-B14F-4D97-AF65-F5344CB8AC3E}">
        <p14:creationId xmlns:p14="http://schemas.microsoft.com/office/powerpoint/2010/main" val="11791269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r>
              <a:rPr lang="en-US" sz="2800" i="1" dirty="0"/>
              <a:t>Explain to patient that the physical exam is complete. Step out of the room or provide them privacy (curtain or close door) while they redress. </a:t>
            </a:r>
          </a:p>
          <a:p>
            <a:pPr marL="457200" marR="0">
              <a:spcBef>
                <a:spcPts val="0"/>
              </a:spcBef>
              <a:spcAft>
                <a:spcPts val="0"/>
              </a:spcAft>
            </a:pPr>
            <a:endParaRPr lang="en-US" sz="2800" i="1" dirty="0"/>
          </a:p>
          <a:p>
            <a:pPr marL="457200" marR="0">
              <a:spcBef>
                <a:spcPts val="0"/>
              </a:spcBef>
              <a:spcAft>
                <a:spcPts val="0"/>
              </a:spcAft>
            </a:pPr>
            <a:r>
              <a:rPr lang="en-US" sz="2800" i="1" dirty="0"/>
              <a:t>Offer enough time for the patient to redress and tell them to let you know when they are ready by opening to door or curtain, if possible. </a:t>
            </a:r>
          </a:p>
          <a:p>
            <a:pPr marL="457200" marR="0">
              <a:spcBef>
                <a:spcPts val="0"/>
              </a:spcBef>
              <a:spcAft>
                <a:spcPts val="0"/>
              </a:spcAft>
            </a:pPr>
            <a:endParaRPr lang="en-US" sz="2800" i="1" dirty="0"/>
          </a:p>
          <a:p>
            <a:pPr marL="457200" marR="0">
              <a:spcBef>
                <a:spcPts val="0"/>
              </a:spcBef>
              <a:spcAft>
                <a:spcPts val="0"/>
              </a:spcAft>
            </a:pPr>
            <a:r>
              <a:rPr lang="en-US" sz="2800" i="1" dirty="0"/>
              <a:t>Return to private area to speak with patient when they are ready</a:t>
            </a:r>
            <a:endParaRPr lang="en-US" sz="1800" b="1" i="1" dirty="0">
              <a:effectLst/>
              <a:latin typeface="Times New Roman" panose="02020603050405020304" pitchFamily="18" charset="0"/>
              <a:ea typeface="Calibri" panose="020F0502020204030204" pitchFamily="34" charset="0"/>
            </a:endParaRPr>
          </a:p>
          <a:p>
            <a:pPr marL="457200" marR="0">
              <a:spcBef>
                <a:spcPts val="0"/>
              </a:spcBef>
              <a:spcAft>
                <a:spcPts val="0"/>
              </a:spcAft>
            </a:pPr>
            <a:endParaRPr lang="en-US" sz="1800" b="1" i="1" dirty="0">
              <a:effectLst/>
              <a:latin typeface="Times New Roman" panose="02020603050405020304" pitchFamily="18" charset="0"/>
              <a:ea typeface="Calibri" panose="020F0502020204030204" pitchFamily="34" charset="0"/>
            </a:endParaRPr>
          </a:p>
          <a:p>
            <a:pPr marL="457200" marR="0">
              <a:spcBef>
                <a:spcPts val="0"/>
              </a:spcBef>
              <a:spcAft>
                <a:spcPts val="0"/>
              </a:spcAft>
            </a:pPr>
            <a:r>
              <a:rPr lang="en-US" sz="1800" b="1" i="1" dirty="0">
                <a:effectLst/>
                <a:latin typeface="Times New Roman" panose="02020603050405020304" pitchFamily="18" charset="0"/>
                <a:ea typeface="Calibri" panose="020F0502020204030204" pitchFamily="34" charset="0"/>
              </a:rPr>
              <a:t>TIC Principle</a:t>
            </a:r>
            <a:r>
              <a:rPr lang="en-US" sz="1800" i="1" dirty="0">
                <a:effectLst/>
                <a:latin typeface="Times New Roman" panose="02020603050405020304" pitchFamily="18" charset="0"/>
                <a:ea typeface="Calibri" panose="020F0502020204030204" pitchFamily="34" charset="0"/>
              </a:rPr>
              <a:t>: </a:t>
            </a:r>
            <a:r>
              <a:rPr lang="en-US" sz="1800" i="1" u="sng" dirty="0">
                <a:effectLst/>
                <a:latin typeface="Times New Roman" panose="02020603050405020304" pitchFamily="18" charset="0"/>
                <a:ea typeface="Calibri" panose="020F0502020204030204" pitchFamily="34" charset="0"/>
              </a:rPr>
              <a:t>Safety</a:t>
            </a:r>
            <a:r>
              <a:rPr lang="en-US" sz="1800" i="1" dirty="0">
                <a:effectLst/>
                <a:latin typeface="Times New Roman" panose="02020603050405020304" pitchFamily="18" charset="0"/>
                <a:ea typeface="Calibri" panose="020F0502020204030204" pitchFamily="34" charset="0"/>
              </a:rPr>
              <a:t>- Ensuring that the pediatric patient is fully clothed as much as possible during the encounter allows for the patient and their caregiver to feel comfortable and </a:t>
            </a:r>
            <a:r>
              <a:rPr lang="en-US" sz="1800" i="1" u="sng" dirty="0">
                <a:effectLst/>
                <a:latin typeface="Times New Roman" panose="02020603050405020304" pitchFamily="18" charset="0"/>
                <a:ea typeface="Calibri" panose="020F0502020204030204" pitchFamily="34" charset="0"/>
              </a:rPr>
              <a:t>safe</a:t>
            </a:r>
            <a:r>
              <a:rPr lang="en-US" sz="1800" i="1" dirty="0">
                <a:effectLst/>
                <a:latin typeface="Times New Roman" panose="02020603050405020304" pitchFamily="18" charset="0"/>
                <a:ea typeface="Calibri" panose="020F0502020204030204" pitchFamily="34" charset="0"/>
              </a:rPr>
              <a:t> during the discussion. For those with a trauma history, being disrobed may be uncomfortable or threatening.</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35</a:t>
            </a:fld>
            <a:endParaRPr lang="en-US"/>
          </a:p>
        </p:txBody>
      </p:sp>
    </p:spTree>
    <p:extLst>
      <p:ext uri="{BB962C8B-B14F-4D97-AF65-F5344CB8AC3E}">
        <p14:creationId xmlns:p14="http://schemas.microsoft.com/office/powerpoint/2010/main" val="12738468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2800" i="1" dirty="0"/>
              <a:t>The patient may be anxiously waiting to hear what your thoughts or findings are, though you cannot always discuss all results with them, share with them as much information as you can. </a:t>
            </a:r>
          </a:p>
          <a:p>
            <a:pPr marL="0" marR="0">
              <a:spcBef>
                <a:spcPts val="0"/>
              </a:spcBef>
              <a:spcAft>
                <a:spcPts val="0"/>
              </a:spcAft>
            </a:pPr>
            <a:endParaRPr lang="en-US" sz="2800" i="1" dirty="0"/>
          </a:p>
          <a:p>
            <a:pPr marL="0" marR="0">
              <a:spcBef>
                <a:spcPts val="0"/>
              </a:spcBef>
              <a:spcAft>
                <a:spcPts val="0"/>
              </a:spcAft>
            </a:pPr>
            <a:r>
              <a:rPr lang="en-US" sz="2800" i="1" dirty="0"/>
              <a:t>Some patients may avoid medical care because of the trauma that they have experienced. Reassuring them that they made the right decision to come in and be evaluated may make them more likely to seek out medical care in the future. </a:t>
            </a:r>
          </a:p>
          <a:p>
            <a:pPr marL="0" marR="0">
              <a:spcBef>
                <a:spcPts val="0"/>
              </a:spcBef>
              <a:spcAft>
                <a:spcPts val="0"/>
              </a:spcAft>
            </a:pPr>
            <a:endParaRPr lang="en-US" sz="2800" i="1" dirty="0"/>
          </a:p>
          <a:p>
            <a:pPr marL="0" marR="0">
              <a:spcBef>
                <a:spcPts val="0"/>
              </a:spcBef>
              <a:spcAft>
                <a:spcPts val="0"/>
              </a:spcAft>
            </a:pPr>
            <a:r>
              <a:rPr lang="en-US" sz="2800" i="1" dirty="0"/>
              <a:t>“It sounds like the lump on your neck has been really bothering you. I’m glad you came in today so that we can find out more information about why that is happening.” </a:t>
            </a:r>
          </a:p>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TIC Principle</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u="sng" dirty="0">
                <a:effectLst/>
                <a:latin typeface="Times New Roman" panose="02020603050405020304" pitchFamily="18" charset="0"/>
                <a:ea typeface="Calibri" panose="020F0502020204030204" pitchFamily="34" charset="0"/>
                <a:cs typeface="Times New Roman" panose="02020603050405020304" pitchFamily="18" charset="0"/>
              </a:rPr>
              <a:t>Trustworthiness &amp; transparency</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a:t>The patient may be anxiously waiting to hear what your thoughts or findings are, though you cannot always discuss all results with them, share with them as much information as you can. Some patients may avoid medical care because of the trauma that they have experienced. Reassuring them that they made the right decision to come in and be evaluated may make them more likely to seek out medical care in the future. “It sounds like the lump on your neck has been really bothering you. I’m glad you came in today so that we can find out more information about why that is happening.” </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36</a:t>
            </a:fld>
            <a:endParaRPr lang="en-US"/>
          </a:p>
        </p:txBody>
      </p:sp>
    </p:spTree>
    <p:extLst>
      <p:ext uri="{BB962C8B-B14F-4D97-AF65-F5344CB8AC3E}">
        <p14:creationId xmlns:p14="http://schemas.microsoft.com/office/powerpoint/2010/main" val="28528373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2800" i="1" dirty="0"/>
              <a:t>It may be clear what our next steps are as a medical professional, but it is important to share the plan with the patient. “Next, I would recommend that you get an x-ray of your ankle, and a physician will review the results. We will share the results with you as soon as they become available, which is typically about 1 hour after the x-ray is completed.” </a:t>
            </a:r>
          </a:p>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TIC Principle</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u="sng" dirty="0">
                <a:effectLst/>
                <a:latin typeface="Times New Roman" panose="02020603050405020304" pitchFamily="18" charset="0"/>
                <a:ea typeface="Calibri" panose="020F0502020204030204" pitchFamily="34" charset="0"/>
                <a:cs typeface="Times New Roman" panose="02020603050405020304" pitchFamily="18" charset="0"/>
              </a:rPr>
              <a:t>Empowerment, voice &amp; choice</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a:t>For some patients anticipation of what will happen next in their clinical encounter can be distressing and traumatic. It is important to share the next steps so that patients can make </a:t>
            </a:r>
            <a:r>
              <a:rPr lang="en-US" sz="2800" i="1" u="sng" dirty="0"/>
              <a:t>choices</a:t>
            </a:r>
            <a:r>
              <a:rPr lang="en-US" sz="2800" i="1" dirty="0"/>
              <a:t> where possible, share concerns, ask questions, and prepare for what is to come. </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37</a:t>
            </a:fld>
            <a:endParaRPr lang="en-US"/>
          </a:p>
        </p:txBody>
      </p:sp>
    </p:spTree>
    <p:extLst>
      <p:ext uri="{BB962C8B-B14F-4D97-AF65-F5344CB8AC3E}">
        <p14:creationId xmlns:p14="http://schemas.microsoft.com/office/powerpoint/2010/main" val="4447637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2800" i="1" dirty="0"/>
              <a:t>Phrasing it this way allows patients to feel more comfortable asking any questions they have as it assumes anyone would have questions, instead of “Do you have any questions?” </a:t>
            </a:r>
          </a:p>
          <a:p>
            <a:pPr marL="0" marR="0">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TIC Principles</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u="sng" dirty="0">
                <a:effectLst/>
                <a:latin typeface="Times New Roman" panose="02020603050405020304" pitchFamily="18" charset="0"/>
                <a:ea typeface="Calibri" panose="020F0502020204030204" pitchFamily="34" charset="0"/>
                <a:cs typeface="Times New Roman" panose="02020603050405020304" pitchFamily="18" charset="0"/>
              </a:rPr>
              <a:t>Safety; Trustworthiness &amp; Transparency; Empowerment, voice, &amp; choice</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—This fosters a sense of open dialogue, </a:t>
            </a:r>
            <a:r>
              <a:rPr lang="en-US" sz="1800" i="1" u="sng" dirty="0">
                <a:effectLst/>
                <a:latin typeface="Times New Roman" panose="02020603050405020304" pitchFamily="18" charset="0"/>
                <a:ea typeface="Calibri" panose="020F0502020204030204" pitchFamily="34" charset="0"/>
                <a:cs typeface="Times New Roman" panose="02020603050405020304" pitchFamily="18" charset="0"/>
              </a:rPr>
              <a:t>safety</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and the opportunity for patients/caregivers to share any concerns, questions, and/or clarifications that they have.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38</a:t>
            </a:fld>
            <a:endParaRPr lang="en-US"/>
          </a:p>
        </p:txBody>
      </p:sp>
    </p:spTree>
    <p:extLst>
      <p:ext uri="{BB962C8B-B14F-4D97-AF65-F5344CB8AC3E}">
        <p14:creationId xmlns:p14="http://schemas.microsoft.com/office/powerpoint/2010/main" val="32064167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39</a:t>
            </a:fld>
            <a:endParaRPr lang="en-US"/>
          </a:p>
        </p:txBody>
      </p:sp>
    </p:spTree>
    <p:extLst>
      <p:ext uri="{BB962C8B-B14F-4D97-AF65-F5344CB8AC3E}">
        <p14:creationId xmlns:p14="http://schemas.microsoft.com/office/powerpoint/2010/main" val="653690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1800" i="1" dirty="0">
                <a:solidFill>
                  <a:srgbClr val="000000"/>
                </a:solidFill>
                <a:effectLst/>
                <a:latin typeface="Times New Roman" panose="02020603050405020304" pitchFamily="18" charset="0"/>
                <a:ea typeface="Times New Roman" panose="02020603050405020304" pitchFamily="18" charset="0"/>
              </a:rPr>
              <a:t>Many of our patients will enter care with histories of trauma, with some entering care while currently experiencing traumatic events (intimate partner violence, community violence, workplace violence, etc.). And, regardless of prior experiences, aspects of medical events and treatment can themselves be stressful or potentially traumatic. It is for these reasons that nurses should approach </a:t>
            </a:r>
            <a:r>
              <a:rPr lang="en-US" sz="1800" i="1" u="sng" dirty="0">
                <a:solidFill>
                  <a:srgbClr val="000000"/>
                </a:solidFill>
                <a:effectLst/>
                <a:latin typeface="Times New Roman" panose="02020603050405020304" pitchFamily="18" charset="0"/>
                <a:ea typeface="Times New Roman" panose="02020603050405020304" pitchFamily="18" charset="0"/>
              </a:rPr>
              <a:t>all</a:t>
            </a:r>
            <a:r>
              <a:rPr lang="en-US" sz="1800" i="1" dirty="0">
                <a:solidFill>
                  <a:srgbClr val="000000"/>
                </a:solidFill>
                <a:effectLst/>
                <a:latin typeface="Times New Roman" panose="02020603050405020304" pitchFamily="18" charset="0"/>
                <a:ea typeface="Times New Roman" panose="02020603050405020304" pitchFamily="18" charset="0"/>
              </a:rPr>
              <a:t> patient/nurse interactions using a Trauma Informed approach. Importantly, while a traumatic experience can happen to someone, it is not their identity.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b="1" i="1" u="none" strike="noStrike"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i="1" dirty="0">
                <a:solidFill>
                  <a:srgbClr val="000000"/>
                </a:solidFill>
                <a:effectLst/>
                <a:latin typeface="Times New Roman" panose="02020603050405020304" pitchFamily="18" charset="0"/>
                <a:ea typeface="Times New Roman" panose="02020603050405020304" pitchFamily="18" charset="0"/>
              </a:rPr>
              <a:t>It is important to note that nurses may be bringing their own histories of trauma and experiences that may shape the way that they deliver care and how they respond to the experiences that they encounter while in their roles.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b="1" i="1"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b="1" i="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References: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i="1" dirty="0">
                <a:solidFill>
                  <a:srgbClr val="000000"/>
                </a:solidFill>
                <a:effectLst/>
                <a:latin typeface="Times New Roman" panose="02020603050405020304" pitchFamily="18" charset="0"/>
                <a:ea typeface="Calibri" panose="020F0502020204030204" pitchFamily="34" charset="0"/>
              </a:rPr>
              <a:t>Substance Abuse Mental Health Administration (SAMHSA) - </a:t>
            </a:r>
            <a:r>
              <a:rPr lang="en-US" sz="1800" i="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https://ncsacw.samhsa.gov/userfiles/files/SAMHSA_Trauma.pdf</a:t>
            </a:r>
            <a:endParaRPr lang="en-US" dirty="0"/>
          </a:p>
        </p:txBody>
      </p:sp>
      <p:sp>
        <p:nvSpPr>
          <p:cNvPr id="4" name="Slide Number Placeholder 3"/>
          <p:cNvSpPr>
            <a:spLocks noGrp="1"/>
          </p:cNvSpPr>
          <p:nvPr>
            <p:ph type="sldNum" sz="quarter" idx="5"/>
          </p:nvPr>
        </p:nvSpPr>
        <p:spPr/>
        <p:txBody>
          <a:bodyPr/>
          <a:lstStyle/>
          <a:p>
            <a:fld id="{A7FD4BB6-E862-4DE1-878F-B6C121E019AC}" type="slidenum">
              <a:rPr lang="en-US" smtClean="0"/>
              <a:t>4</a:t>
            </a:fld>
            <a:endParaRPr lang="en-US"/>
          </a:p>
        </p:txBody>
      </p:sp>
    </p:spTree>
    <p:extLst>
      <p:ext uri="{BB962C8B-B14F-4D97-AF65-F5344CB8AC3E}">
        <p14:creationId xmlns:p14="http://schemas.microsoft.com/office/powerpoint/2010/main" val="25532668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Suggestions: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Prioritize connection (verbally and non-verbally) over typing. Examples would be eye-contact if appropriate, sitting down, meeting patient at their level, etc.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Ask if the child/caregiver would like you to speak out loud what you may be typing, for impression or overall assessment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When listening to answers to very personal or sensitive questions, give them your full attention. Documentation may be resumed at a later point during or after the encounter.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i="1" dirty="0">
                <a:effectLst/>
                <a:latin typeface="Times New Roman" panose="02020603050405020304" pitchFamily="18" charset="0"/>
                <a:ea typeface="Calibri" panose="020F0502020204030204" pitchFamily="34" charset="0"/>
              </a:rPr>
              <a:t>TIC Principle</a:t>
            </a:r>
            <a:r>
              <a:rPr lang="en-US" sz="1800" i="1" dirty="0">
                <a:effectLst/>
                <a:latin typeface="Times New Roman" panose="02020603050405020304" pitchFamily="18" charset="0"/>
                <a:ea typeface="Calibri" panose="020F0502020204030204" pitchFamily="34" charset="0"/>
              </a:rPr>
              <a:t>: </a:t>
            </a:r>
            <a:r>
              <a:rPr lang="en-US" sz="1800" i="1" u="sng" dirty="0">
                <a:effectLst/>
                <a:latin typeface="Times New Roman" panose="02020603050405020304" pitchFamily="18" charset="0"/>
                <a:ea typeface="Calibri" panose="020F0502020204030204" pitchFamily="34" charset="0"/>
              </a:rPr>
              <a:t>Trustworthiness &amp; transparency </a:t>
            </a:r>
            <a:r>
              <a:rPr lang="en-US" sz="1800" i="1" dirty="0">
                <a:effectLst/>
                <a:latin typeface="Times New Roman" panose="02020603050405020304" pitchFamily="18" charset="0"/>
                <a:ea typeface="Calibri" panose="020F0502020204030204" pitchFamily="34" charset="0"/>
              </a:rPr>
              <a:t>- Connecting with the patient/caregiver allows for a professional patient/nurse relationship in which the patient/caregiver has the opportunity to be transparent with the provider and establishes a trusting environment. Additionally, </a:t>
            </a:r>
            <a:r>
              <a:rPr lang="en-US" sz="1800" i="1" u="sng" dirty="0">
                <a:effectLst/>
                <a:latin typeface="Times New Roman" panose="02020603050405020304" pitchFamily="18" charset="0"/>
                <a:ea typeface="Calibri" panose="020F0502020204030204" pitchFamily="34" charset="0"/>
              </a:rPr>
              <a:t>cultural, historical and gender issues</a:t>
            </a:r>
            <a:r>
              <a:rPr lang="en-US" sz="1800" i="1" dirty="0">
                <a:effectLst/>
                <a:latin typeface="Times New Roman" panose="02020603050405020304" pitchFamily="18" charset="0"/>
                <a:ea typeface="Calibri" panose="020F0502020204030204" pitchFamily="34" charset="0"/>
              </a:rPr>
              <a:t> should be kept in mind since not all cultures communicate non-verbally in the same 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40</a:t>
            </a:fld>
            <a:endParaRPr lang="en-US"/>
          </a:p>
        </p:txBody>
      </p:sp>
    </p:spTree>
    <p:extLst>
      <p:ext uri="{BB962C8B-B14F-4D97-AF65-F5344CB8AC3E}">
        <p14:creationId xmlns:p14="http://schemas.microsoft.com/office/powerpoint/2010/main" val="18790527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41</a:t>
            </a:fld>
            <a:endParaRPr lang="en-US"/>
          </a:p>
        </p:txBody>
      </p:sp>
    </p:spTree>
    <p:extLst>
      <p:ext uri="{BB962C8B-B14F-4D97-AF65-F5344CB8AC3E}">
        <p14:creationId xmlns:p14="http://schemas.microsoft.com/office/powerpoint/2010/main" val="28625174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2800" i="1" dirty="0"/>
              <a:t>“I am sorry that I forgot to ask permission to…” </a:t>
            </a:r>
          </a:p>
          <a:p>
            <a:pPr marL="0" marR="0">
              <a:spcBef>
                <a:spcPts val="0"/>
              </a:spcBef>
              <a:spcAft>
                <a:spcPts val="0"/>
              </a:spcAft>
              <a:tabLst>
                <a:tab pos="457200" algn="l"/>
              </a:tabLst>
            </a:pPr>
            <a:endParaRPr lang="en-US" sz="2800" i="1" dirty="0"/>
          </a:p>
          <a:p>
            <a:pPr marL="0" marR="0">
              <a:spcBef>
                <a:spcPts val="0"/>
              </a:spcBef>
              <a:spcAft>
                <a:spcPts val="0"/>
              </a:spcAft>
              <a:tabLst>
                <a:tab pos="457200" algn="l"/>
              </a:tabLst>
            </a:pPr>
            <a:r>
              <a:rPr lang="en-US" sz="2800" i="1" dirty="0"/>
              <a:t>If you forget to complete part of the health history and have to go back, be honest and explain to the patient, “I am sorry, but I forgot to ask about your family medical history. Is it okay if I ask about this now?”</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42</a:t>
            </a:fld>
            <a:endParaRPr lang="en-US"/>
          </a:p>
        </p:txBody>
      </p:sp>
    </p:spTree>
    <p:extLst>
      <p:ext uri="{BB962C8B-B14F-4D97-AF65-F5344CB8AC3E}">
        <p14:creationId xmlns:p14="http://schemas.microsoft.com/office/powerpoint/2010/main" val="32107760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2800"/>
              <a:t>It is important to note that there is no need to suppress the feelings that a nurse or provider may be feeling, but just important to recognize them and how they can partially drive the care that we deliver. </a:t>
            </a:r>
          </a:p>
          <a:p>
            <a:pPr marL="0" marR="0">
              <a:spcBef>
                <a:spcPts val="0"/>
              </a:spcBef>
              <a:spcAft>
                <a:spcPts val="0"/>
              </a:spcAft>
              <a:tabLst>
                <a:tab pos="457200" algn="l"/>
              </a:tabLst>
            </a:pPr>
            <a:r>
              <a:rPr lang="en-US" sz="1800" i="1">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i="1" dirty="0">
                <a:effectLst/>
                <a:latin typeface="Times New Roman" panose="02020603050405020304" pitchFamily="18" charset="0"/>
                <a:ea typeface="Calibri" panose="020F0502020204030204" pitchFamily="34" charset="0"/>
              </a:rPr>
              <a:t>TIC Principles</a:t>
            </a:r>
            <a:r>
              <a:rPr lang="en-US" sz="1800" i="1" dirty="0">
                <a:effectLst/>
                <a:latin typeface="Times New Roman" panose="02020603050405020304" pitchFamily="18" charset="0"/>
                <a:ea typeface="Calibri" panose="020F0502020204030204" pitchFamily="34" charset="0"/>
              </a:rPr>
              <a:t>: </a:t>
            </a:r>
            <a:r>
              <a:rPr lang="en-US" sz="1800" i="1" u="sng" dirty="0">
                <a:effectLst/>
                <a:latin typeface="Times New Roman" panose="02020603050405020304" pitchFamily="18" charset="0"/>
                <a:ea typeface="Calibri" panose="020F0502020204030204" pitchFamily="34" charset="0"/>
              </a:rPr>
              <a:t>Safety, trustworthiness &amp; transparency; Peer support </a:t>
            </a:r>
            <a:r>
              <a:rPr lang="en-US" sz="1800" i="1" dirty="0">
                <a:effectLst/>
                <a:latin typeface="Times New Roman" panose="02020603050405020304" pitchFamily="18" charset="0"/>
                <a:ea typeface="Calibri" panose="020F0502020204030204" pitchFamily="34" charset="0"/>
              </a:rPr>
              <a:t>– It is important that the providers’ psychological safety is recognized in difficult interactions. The providers’ realization and recognition that they are in a safe environment and are supported by peers is important. Establishing trustworthiness &amp; transparency within the care team helps to foster the practice of making peers aware when a provider may need additional resources or help and reduce stigma associated with asking for support.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43</a:t>
            </a:fld>
            <a:endParaRPr lang="en-US"/>
          </a:p>
        </p:txBody>
      </p:sp>
    </p:spTree>
    <p:extLst>
      <p:ext uri="{BB962C8B-B14F-4D97-AF65-F5344CB8AC3E}">
        <p14:creationId xmlns:p14="http://schemas.microsoft.com/office/powerpoint/2010/main" val="22250467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73FF6C-5EBF-4B6F-AA4F-71D3E38AD8B4}" type="slidenum">
              <a:rPr lang="en-US" smtClean="0"/>
              <a:t>44</a:t>
            </a:fld>
            <a:endParaRPr lang="en-US"/>
          </a:p>
        </p:txBody>
      </p:sp>
    </p:spTree>
    <p:extLst>
      <p:ext uri="{BB962C8B-B14F-4D97-AF65-F5344CB8AC3E}">
        <p14:creationId xmlns:p14="http://schemas.microsoft.com/office/powerpoint/2010/main" val="26591498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patients and families are being cared for, sometimes uncomfortable and even painful experiences may be required during their care. It is the goal of healthcare professionals to limit and minimize the amount of discomfort that is experienced while performing medical care. </a:t>
            </a:r>
          </a:p>
        </p:txBody>
      </p:sp>
      <p:sp>
        <p:nvSpPr>
          <p:cNvPr id="4" name="Slide Number Placeholder 3"/>
          <p:cNvSpPr>
            <a:spLocks noGrp="1"/>
          </p:cNvSpPr>
          <p:nvPr>
            <p:ph type="sldNum" sz="quarter" idx="5"/>
          </p:nvPr>
        </p:nvSpPr>
        <p:spPr/>
        <p:txBody>
          <a:bodyPr/>
          <a:lstStyle/>
          <a:p>
            <a:fld id="{5273FF6C-5EBF-4B6F-AA4F-71D3E38AD8B4}" type="slidenum">
              <a:rPr lang="en-US" smtClean="0"/>
              <a:t>45</a:t>
            </a:fld>
            <a:endParaRPr lang="en-US"/>
          </a:p>
        </p:txBody>
      </p:sp>
    </p:spTree>
    <p:extLst>
      <p:ext uri="{BB962C8B-B14F-4D97-AF65-F5344CB8AC3E}">
        <p14:creationId xmlns:p14="http://schemas.microsoft.com/office/powerpoint/2010/main" val="5864268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73FF6C-5EBF-4B6F-AA4F-71D3E38AD8B4}" type="slidenum">
              <a:rPr lang="en-US" smtClean="0"/>
              <a:t>47</a:t>
            </a:fld>
            <a:endParaRPr lang="en-US"/>
          </a:p>
        </p:txBody>
      </p:sp>
    </p:spTree>
    <p:extLst>
      <p:ext uri="{BB962C8B-B14F-4D97-AF65-F5344CB8AC3E}">
        <p14:creationId xmlns:p14="http://schemas.microsoft.com/office/powerpoint/2010/main" val="1660605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HealthCare Toolbox is the website for the Center for Pediatric Traumatic Stress, the sponsor for this project. The Center for Pediatric Traumatic Stress is a member of the National Traumatic Stress Network. The mission of the Center for Pediatric Traumatic Stress is to reduce pediatric medical traumatic stress through promoting trauma-informed healthcare, disseminating evidence-based practices and screening tools to pediatric healthcare providers and training providers to recognize and address traumatic stress in children. </a:t>
            </a:r>
          </a:p>
        </p:txBody>
      </p:sp>
      <p:sp>
        <p:nvSpPr>
          <p:cNvPr id="4" name="Slide Number Placeholder 3"/>
          <p:cNvSpPr>
            <a:spLocks noGrp="1"/>
          </p:cNvSpPr>
          <p:nvPr>
            <p:ph type="sldNum" sz="quarter" idx="5"/>
          </p:nvPr>
        </p:nvSpPr>
        <p:spPr/>
        <p:txBody>
          <a:bodyPr/>
          <a:lstStyle/>
          <a:p>
            <a:fld id="{5273FF6C-5EBF-4B6F-AA4F-71D3E38AD8B4}" type="slidenum">
              <a:rPr lang="en-US" smtClean="0"/>
              <a:t>48</a:t>
            </a:fld>
            <a:endParaRPr lang="en-US"/>
          </a:p>
        </p:txBody>
      </p:sp>
    </p:spTree>
    <p:extLst>
      <p:ext uri="{BB962C8B-B14F-4D97-AF65-F5344CB8AC3E}">
        <p14:creationId xmlns:p14="http://schemas.microsoft.com/office/powerpoint/2010/main" val="11534887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381000" y="684213"/>
            <a:ext cx="6086475" cy="3424237"/>
          </a:xfrm>
          <a:ln/>
        </p:spPr>
      </p:sp>
      <p:sp>
        <p:nvSpPr>
          <p:cNvPr id="81923" name="Rectangle 3"/>
          <p:cNvSpPr>
            <a:spLocks noGrp="1" noChangeArrowheads="1"/>
          </p:cNvSpPr>
          <p:nvPr>
            <p:ph type="body" idx="1"/>
          </p:nvPr>
        </p:nvSpPr>
        <p:spPr>
          <a:xfrm>
            <a:off x="684857" y="4337777"/>
            <a:ext cx="5477370" cy="4109791"/>
          </a:xfrm>
          <a:noFill/>
          <a:ln/>
        </p:spPr>
        <p:txBody>
          <a:bodyPr/>
          <a:lstStyle/>
          <a:p>
            <a:pPr eaLnBrk="1" hangingPunct="1"/>
            <a:r>
              <a:rPr lang="en-US" dirty="0"/>
              <a:t>D-E-F is an acronym that is helpful in for healthcare professionals to use when assessing traumatic stress in patients and their families. </a:t>
            </a:r>
          </a:p>
          <a:p>
            <a:pPr eaLnBrk="1" hangingPunct="1"/>
            <a:endParaRPr lang="en-US" dirty="0"/>
          </a:p>
          <a:p>
            <a:pPr eaLnBrk="1" hangingPunct="1"/>
            <a:r>
              <a:rPr lang="en-US" dirty="0"/>
              <a:t>D- Distress of the patient</a:t>
            </a:r>
          </a:p>
          <a:p>
            <a:pPr eaLnBrk="1" hangingPunct="1"/>
            <a:r>
              <a:rPr lang="en-US" dirty="0"/>
              <a:t>E- Emotional Support needed by the patient </a:t>
            </a:r>
          </a:p>
          <a:p>
            <a:pPr eaLnBrk="1" hangingPunct="1"/>
            <a:r>
              <a:rPr lang="en-US" dirty="0"/>
              <a:t>F- Family Needs at this time</a:t>
            </a:r>
          </a:p>
          <a:p>
            <a:pPr eaLnBrk="1" hangingPunct="1"/>
            <a:endParaRPr lang="en-US" dirty="0"/>
          </a:p>
          <a:p>
            <a:pPr eaLnBrk="1" hangingPunct="1"/>
            <a:r>
              <a:rPr lang="en-US" dirty="0"/>
              <a:t>www.healthcaretoolbox.org</a:t>
            </a:r>
          </a:p>
        </p:txBody>
      </p:sp>
      <p:sp>
        <p:nvSpPr>
          <p:cNvPr id="81924" name="Header Placeholder 5"/>
          <p:cNvSpPr>
            <a:spLocks noGrp="1"/>
          </p:cNvSpPr>
          <p:nvPr>
            <p:ph type="hdr" sz="quarter"/>
          </p:nvPr>
        </p:nvSpPr>
        <p:spPr>
          <a:noFill/>
        </p:spPr>
        <p:txBody>
          <a:bodyPr/>
          <a:lstStyle/>
          <a:p>
            <a:r>
              <a:rPr lang="en-US"/>
              <a:t>Interventions for traumatized children in pediatric settings</a:t>
            </a:r>
          </a:p>
        </p:txBody>
      </p:sp>
    </p:spTree>
    <p:extLst>
      <p:ext uri="{BB962C8B-B14F-4D97-AF65-F5344CB8AC3E}">
        <p14:creationId xmlns:p14="http://schemas.microsoft.com/office/powerpoint/2010/main" val="30089541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937" rtl="0" eaLnBrk="1" fontAlgn="base" latinLnBrk="0" hangingPunct="1">
              <a:lnSpc>
                <a:spcPct val="100000"/>
              </a:lnSpc>
              <a:spcBef>
                <a:spcPct val="20000"/>
              </a:spcBef>
              <a:spcAft>
                <a:spcPct val="0"/>
              </a:spcAft>
              <a:buClr>
                <a:srgbClr val="006699"/>
              </a:buClr>
              <a:buSzPct val="75000"/>
              <a:buFontTx/>
              <a:buNone/>
              <a:tabLst/>
              <a:defRPr/>
            </a:pPr>
            <a:r>
              <a:rPr lang="en-US" sz="1100" b="0" dirty="0">
                <a:solidFill>
                  <a:srgbClr val="002060"/>
                </a:solidFill>
              </a:rPr>
              <a:t>View </a:t>
            </a:r>
            <a:r>
              <a:rPr lang="en-US" sz="1100" i="1" dirty="0">
                <a:solidFill>
                  <a:srgbClr val="002060"/>
                </a:solidFill>
              </a:rPr>
              <a:t>relationships</a:t>
            </a:r>
            <a:r>
              <a:rPr lang="en-US" sz="1100" b="0" dirty="0">
                <a:solidFill>
                  <a:srgbClr val="002060"/>
                </a:solidFill>
              </a:rPr>
              <a:t>, </a:t>
            </a:r>
            <a:r>
              <a:rPr lang="en-US" sz="1100" i="1" dirty="0">
                <a:solidFill>
                  <a:srgbClr val="002060"/>
                </a:solidFill>
              </a:rPr>
              <a:t>assessments</a:t>
            </a:r>
            <a:r>
              <a:rPr lang="en-US" sz="1100" b="0" dirty="0">
                <a:solidFill>
                  <a:srgbClr val="002060"/>
                </a:solidFill>
              </a:rPr>
              <a:t> and</a:t>
            </a:r>
            <a:r>
              <a:rPr lang="en-US" sz="1100" dirty="0">
                <a:solidFill>
                  <a:srgbClr val="002060"/>
                </a:solidFill>
              </a:rPr>
              <a:t> </a:t>
            </a:r>
            <a:r>
              <a:rPr lang="en-US" sz="1100" i="1" dirty="0">
                <a:solidFill>
                  <a:srgbClr val="002060"/>
                </a:solidFill>
              </a:rPr>
              <a:t>treatments</a:t>
            </a:r>
            <a:r>
              <a:rPr lang="en-US" sz="1100" dirty="0">
                <a:solidFill>
                  <a:srgbClr val="002060"/>
                </a:solidFill>
              </a:rPr>
              <a:t> </a:t>
            </a:r>
            <a:r>
              <a:rPr lang="en-US" sz="1100" b="0" dirty="0">
                <a:solidFill>
                  <a:srgbClr val="002060"/>
                </a:solidFill>
              </a:rPr>
              <a:t>through a Culturally-Sensitive Trauma-Informed Lens </a:t>
            </a:r>
          </a:p>
          <a:p>
            <a:pPr marL="0" marR="0" lvl="0" indent="0" algn="l" defTabSz="912937" rtl="0" eaLnBrk="1" fontAlgn="base" latinLnBrk="0" hangingPunct="1">
              <a:lnSpc>
                <a:spcPct val="100000"/>
              </a:lnSpc>
              <a:spcBef>
                <a:spcPct val="20000"/>
              </a:spcBef>
              <a:spcAft>
                <a:spcPct val="0"/>
              </a:spcAft>
              <a:buClr>
                <a:srgbClr val="006699"/>
              </a:buClr>
              <a:buSzPct val="75000"/>
              <a:buFontTx/>
              <a:buNone/>
              <a:tabLst/>
              <a:defRPr/>
            </a:pPr>
            <a:endParaRPr lang="en-US" sz="1100" b="0" dirty="0">
              <a:solidFill>
                <a:srgbClr val="002060"/>
              </a:solidFill>
            </a:endParaRPr>
          </a:p>
          <a:p>
            <a:r>
              <a:rPr lang="en-US" dirty="0"/>
              <a:t>Culture is more than race and ethnicity</a:t>
            </a:r>
          </a:p>
          <a:p>
            <a:endParaRPr lang="en-US" dirty="0"/>
          </a:p>
          <a:p>
            <a:r>
              <a:rPr lang="en-US" dirty="0"/>
              <a:t>The capacity for health care professionals to effectually provide trauma-informed assessment and intervention that acknowledges, respects, and integrates patients' and families' cultural values, beliefs, and practices.</a:t>
            </a:r>
          </a:p>
          <a:p>
            <a:endParaRPr lang="en-US" dirty="0"/>
          </a:p>
          <a:p>
            <a:r>
              <a:rPr lang="en-US" dirty="0"/>
              <a:t>As in all pediatric care, Culturally-Sensitive Trauma-Informed Care requires attention to be paid to a child's and family's values and beliefs about health and illness. </a:t>
            </a:r>
          </a:p>
          <a:p>
            <a:r>
              <a:rPr lang="en-US" dirty="0"/>
              <a:t>- What's unique is that attention must also be paid to cultural variations in the child's and family's experience of and response to trauma.</a:t>
            </a:r>
          </a:p>
          <a:p>
            <a:endParaRPr lang="en-US" dirty="0"/>
          </a:p>
          <a:p>
            <a:r>
              <a:rPr lang="en-US" dirty="0"/>
              <a:t>Research suggests that although there is a universal biological response to trauma, cultural factors can influence the biopsychosocial experience of trauma and subsequent traumatic stress reactions. </a:t>
            </a:r>
          </a:p>
          <a:p>
            <a:pPr marL="171450" indent="-171450">
              <a:buFontTx/>
              <a:buChar char="-"/>
            </a:pPr>
            <a:r>
              <a:rPr lang="en-US" dirty="0"/>
              <a:t>Ethno-cultural factors play an important role in an individual's vulnerability to, experience and expression of traumatic stress, as well as their response to trauma treatment.</a:t>
            </a:r>
          </a:p>
          <a:p>
            <a:pPr marL="0" indent="0">
              <a:buNone/>
            </a:pPr>
            <a:endParaRPr lang="en-US" sz="1200" b="0" dirty="0">
              <a:solidFill>
                <a:srgbClr val="002060"/>
              </a:solidFill>
              <a:cs typeface="Arial" panose="020B0604020202020204" pitchFamily="34" charset="0"/>
            </a:endParaRPr>
          </a:p>
          <a:p>
            <a:r>
              <a:rPr lang="en-US" sz="3200" b="0" dirty="0">
                <a:solidFill>
                  <a:srgbClr val="002060"/>
                </a:solidFill>
                <a:cs typeface="Arial"/>
              </a:rPr>
              <a:t>Culture includes, </a:t>
            </a:r>
            <a:r>
              <a:rPr lang="en-US" sz="3200" b="0" i="1" dirty="0">
                <a:solidFill>
                  <a:srgbClr val="002060"/>
                </a:solidFill>
                <a:cs typeface="Arial"/>
              </a:rPr>
              <a:t>but is not limited to</a:t>
            </a:r>
            <a:r>
              <a:rPr lang="en-US" sz="3200" b="0" dirty="0">
                <a:solidFill>
                  <a:srgbClr val="002060"/>
                </a:solidFill>
                <a:cs typeface="Arial"/>
              </a:rPr>
              <a:t>: </a:t>
            </a:r>
            <a:endParaRPr lang="en-US" sz="3200" b="0" dirty="0">
              <a:solidFill>
                <a:srgbClr val="002060"/>
              </a:solidFill>
              <a:cs typeface="Arial" panose="020B0604020202020204" pitchFamily="34" charset="0"/>
            </a:endParaRPr>
          </a:p>
          <a:p>
            <a:pPr lvl="1"/>
            <a:r>
              <a:rPr lang="en-US" b="0" dirty="0">
                <a:solidFill>
                  <a:srgbClr val="002060"/>
                </a:solidFill>
                <a:cs typeface="Arial" panose="020B0604020202020204" pitchFamily="34" charset="0"/>
              </a:rPr>
              <a:t>Religious beliefs </a:t>
            </a:r>
          </a:p>
          <a:p>
            <a:pPr lvl="1"/>
            <a:r>
              <a:rPr lang="en-US" b="0" dirty="0">
                <a:solidFill>
                  <a:srgbClr val="002060"/>
                </a:solidFill>
                <a:cs typeface="Arial" panose="020B0604020202020204" pitchFamily="34" charset="0"/>
              </a:rPr>
              <a:t>Socioeconomic status</a:t>
            </a:r>
          </a:p>
          <a:p>
            <a:pPr lvl="1"/>
            <a:r>
              <a:rPr lang="en-US" b="0" dirty="0">
                <a:solidFill>
                  <a:srgbClr val="002060"/>
                </a:solidFill>
                <a:cs typeface="Arial" panose="020B0604020202020204" pitchFamily="34" charset="0"/>
              </a:rPr>
              <a:t>Gender </a:t>
            </a:r>
          </a:p>
          <a:p>
            <a:pPr lvl="1"/>
            <a:r>
              <a:rPr lang="en-US" b="0" dirty="0">
                <a:solidFill>
                  <a:srgbClr val="002060"/>
                </a:solidFill>
                <a:cs typeface="Arial"/>
              </a:rPr>
              <a:t>Sexual identity  </a:t>
            </a:r>
            <a:endParaRPr lang="en-US" b="0" dirty="0">
              <a:solidFill>
                <a:srgbClr val="002060"/>
              </a:solidFill>
              <a:cs typeface="Arial" panose="020B0604020202020204" pitchFamily="34" charset="0"/>
            </a:endParaRPr>
          </a:p>
          <a:p>
            <a:pPr lvl="1"/>
            <a:r>
              <a:rPr lang="en-US" b="0" dirty="0">
                <a:solidFill>
                  <a:srgbClr val="002060"/>
                </a:solidFill>
                <a:cs typeface="Arial" panose="020B0604020202020204" pitchFamily="34" charset="0"/>
              </a:rPr>
              <a:t>Literacy level</a:t>
            </a:r>
          </a:p>
          <a:p>
            <a:pPr lvl="1"/>
            <a:r>
              <a:rPr lang="en-US" b="0" dirty="0">
                <a:solidFill>
                  <a:srgbClr val="002060"/>
                </a:solidFill>
                <a:cs typeface="Arial" panose="020B0604020202020204" pitchFamily="34" charset="0"/>
              </a:rPr>
              <a:t>Residency</a:t>
            </a:r>
          </a:p>
          <a:p>
            <a:pPr marL="0" indent="0">
              <a:buNone/>
            </a:pPr>
            <a:endParaRPr lang="en-US" sz="1400" b="0" dirty="0">
              <a:solidFill>
                <a:srgbClr val="002060"/>
              </a:solidFill>
              <a:cs typeface="Arial" panose="020B0604020202020204" pitchFamily="34" charset="0"/>
            </a:endParaRPr>
          </a:p>
          <a:p>
            <a:r>
              <a:rPr lang="en-US" sz="3200" b="0" dirty="0">
                <a:solidFill>
                  <a:srgbClr val="002060"/>
                </a:solidFill>
                <a:cs typeface="Arial" panose="020B0604020202020204" pitchFamily="34" charset="0"/>
              </a:rPr>
              <a:t>Keep in mind the current political and social contexts in which we are living</a:t>
            </a:r>
            <a:endParaRPr lang="en-US" sz="2400" b="0" dirty="0">
              <a:cs typeface="Arial" panose="020B0604020202020204" pitchFamily="34" charset="0"/>
            </a:endParaRPr>
          </a:p>
          <a:p>
            <a:pPr marL="0" marR="0" lvl="0" indent="0" algn="l" defTabSz="912937" rtl="0" eaLnBrk="1" fontAlgn="base" latinLnBrk="0" hangingPunct="1">
              <a:lnSpc>
                <a:spcPct val="100000"/>
              </a:lnSpc>
              <a:spcBef>
                <a:spcPct val="20000"/>
              </a:spcBef>
              <a:spcAft>
                <a:spcPct val="0"/>
              </a:spcAft>
              <a:buClr>
                <a:srgbClr val="006699"/>
              </a:buClr>
              <a:buSzPct val="75000"/>
              <a:buFontTx/>
              <a:buNone/>
              <a:tabLst/>
              <a:defRPr/>
            </a:pPr>
            <a:endParaRPr lang="en-US" sz="1100" b="0" dirty="0">
              <a:solidFill>
                <a:srgbClr val="002060"/>
              </a:solidFill>
            </a:endParaRPr>
          </a:p>
          <a:p>
            <a:pPr defTabSz="912937" fontAlgn="base">
              <a:spcBef>
                <a:spcPct val="20000"/>
              </a:spcBef>
              <a:spcAft>
                <a:spcPct val="0"/>
              </a:spcAft>
              <a:buClr>
                <a:srgbClr val="006699"/>
              </a:buClr>
              <a:buSzPct val="75000"/>
              <a:defRPr/>
            </a:pPr>
            <a:endParaRPr lang="en-US" sz="1100" kern="0" dirty="0">
              <a:solidFill>
                <a:srgbClr val="000000"/>
              </a:solidFill>
              <a:latin typeface="Verdana"/>
            </a:endParaRPr>
          </a:p>
          <a:p>
            <a:pPr defTabSz="912937" fontAlgn="base">
              <a:spcBef>
                <a:spcPct val="20000"/>
              </a:spcBef>
              <a:spcAft>
                <a:spcPct val="0"/>
              </a:spcAft>
              <a:buClr>
                <a:srgbClr val="006699"/>
              </a:buClr>
              <a:buSzPct val="75000"/>
              <a:defRPr/>
            </a:pPr>
            <a:r>
              <a:rPr lang="en-US" sz="1100" kern="0" dirty="0">
                <a:solidFill>
                  <a:srgbClr val="000000"/>
                </a:solidFill>
                <a:latin typeface="Verdana"/>
              </a:rPr>
              <a:t>Culturally-Sensitive Trauma informed care is a great way to incorporate family centered care into your practice and culturally sensitive trauma informed care is based upon listening, being open, and respecting the different cultural practices of everyone that we care for. Recognizing that what some patients need at the time of their treatment may differ from what you or your family would need in that moment. So we want to: </a:t>
            </a:r>
          </a:p>
          <a:p>
            <a:pPr defTabSz="912937" fontAlgn="base">
              <a:spcBef>
                <a:spcPct val="20000"/>
              </a:spcBef>
              <a:spcAft>
                <a:spcPct val="0"/>
              </a:spcAft>
              <a:buClr>
                <a:srgbClr val="006699"/>
              </a:buClr>
              <a:buSzPct val="75000"/>
              <a:defRPr/>
            </a:pPr>
            <a:r>
              <a:rPr lang="en-US" sz="1100" kern="0" dirty="0">
                <a:solidFill>
                  <a:srgbClr val="000000"/>
                </a:solidFill>
                <a:latin typeface="Verdana"/>
              </a:rPr>
              <a:t> </a:t>
            </a:r>
          </a:p>
          <a:p>
            <a:pPr defTabSz="912937" fontAlgn="base">
              <a:spcBef>
                <a:spcPct val="20000"/>
              </a:spcBef>
              <a:spcAft>
                <a:spcPct val="0"/>
              </a:spcAft>
              <a:buClr>
                <a:srgbClr val="006699"/>
              </a:buClr>
              <a:buSzPct val="75000"/>
              <a:defRPr/>
            </a:pPr>
            <a:r>
              <a:rPr lang="en-US" sz="1100" kern="0" dirty="0">
                <a:solidFill>
                  <a:srgbClr val="000000"/>
                </a:solidFill>
                <a:latin typeface="Verdana"/>
              </a:rPr>
              <a:t>Listen to their understanding of the situation, their worries and thoughts</a:t>
            </a:r>
          </a:p>
          <a:p>
            <a:pPr defTabSz="912937" fontAlgn="base">
              <a:spcBef>
                <a:spcPct val="20000"/>
              </a:spcBef>
              <a:spcAft>
                <a:spcPct val="0"/>
              </a:spcAft>
              <a:buClr>
                <a:srgbClr val="006699"/>
              </a:buClr>
              <a:buSzPct val="75000"/>
              <a:defRPr/>
            </a:pPr>
            <a:r>
              <a:rPr lang="en-US" sz="1100" kern="0" dirty="0">
                <a:solidFill>
                  <a:srgbClr val="000000"/>
                </a:solidFill>
                <a:latin typeface="Verdana"/>
              </a:rPr>
              <a:t>Be Open to who they want by their side, what kind of help they are seeking</a:t>
            </a:r>
          </a:p>
          <a:p>
            <a:pPr defTabSz="912937" fontAlgn="base">
              <a:spcBef>
                <a:spcPct val="20000"/>
              </a:spcBef>
              <a:spcAft>
                <a:spcPct val="0"/>
              </a:spcAft>
              <a:buClr>
                <a:srgbClr val="006699"/>
              </a:buClr>
              <a:buSzPct val="75000"/>
              <a:defRPr/>
            </a:pPr>
            <a:r>
              <a:rPr lang="en-US" sz="1100" kern="0" dirty="0">
                <a:solidFill>
                  <a:srgbClr val="000000"/>
                </a:solidFill>
                <a:latin typeface="Verdana"/>
              </a:rPr>
              <a:t>And Respect the ways in which they communicate about what they need at that time. </a:t>
            </a:r>
          </a:p>
          <a:p>
            <a:pPr defTabSz="912937" fontAlgn="base">
              <a:spcBef>
                <a:spcPct val="20000"/>
              </a:spcBef>
              <a:spcAft>
                <a:spcPct val="0"/>
              </a:spcAft>
              <a:buClr>
                <a:srgbClr val="006699"/>
              </a:buClr>
              <a:buSzPct val="75000"/>
              <a:defRPr/>
            </a:pPr>
            <a:endParaRPr lang="en-US" sz="1100" kern="0" dirty="0">
              <a:solidFill>
                <a:srgbClr val="000000"/>
              </a:solidFill>
              <a:latin typeface="Verdana"/>
            </a:endParaRPr>
          </a:p>
          <a:p>
            <a:pPr defTabSz="912937" fontAlgn="base">
              <a:spcBef>
                <a:spcPct val="20000"/>
              </a:spcBef>
              <a:spcAft>
                <a:spcPct val="0"/>
              </a:spcAft>
              <a:buClr>
                <a:srgbClr val="006699"/>
              </a:buClr>
              <a:buSzPct val="75000"/>
              <a:defRPr/>
            </a:pPr>
            <a:r>
              <a:rPr lang="en-US" sz="1100" kern="0" dirty="0">
                <a:solidFill>
                  <a:srgbClr val="000000"/>
                </a:solidFill>
                <a:latin typeface="Verdana"/>
              </a:rPr>
              <a:t>Ultimately, it is good practice to view all relationships, assessments and treatments through a culturally sensitive trauma informed lens</a:t>
            </a:r>
          </a:p>
          <a:p>
            <a:pPr defTabSz="912937" fontAlgn="base">
              <a:spcBef>
                <a:spcPct val="20000"/>
              </a:spcBef>
              <a:spcAft>
                <a:spcPct val="0"/>
              </a:spcAft>
              <a:buClr>
                <a:srgbClr val="006699"/>
              </a:buClr>
              <a:buSzPct val="75000"/>
              <a:defRPr/>
            </a:pPr>
            <a:endParaRPr lang="en-US" sz="1100" kern="0" dirty="0">
              <a:solidFill>
                <a:srgbClr val="000000"/>
              </a:solidFill>
              <a:latin typeface="Verdana"/>
            </a:endParaRPr>
          </a:p>
          <a:p>
            <a:pPr defTabSz="912937" fontAlgn="base">
              <a:spcBef>
                <a:spcPct val="20000"/>
              </a:spcBef>
              <a:spcAft>
                <a:spcPct val="0"/>
              </a:spcAft>
              <a:buClr>
                <a:srgbClr val="006699"/>
              </a:buClr>
              <a:buSzPct val="75000"/>
              <a:defRPr/>
            </a:pPr>
            <a:endParaRPr lang="en-US" sz="1100" kern="0" dirty="0">
              <a:solidFill>
                <a:srgbClr val="000000"/>
              </a:solidFill>
              <a:latin typeface="Verdana"/>
            </a:endParaRPr>
          </a:p>
          <a:p>
            <a:pPr defTabSz="912937" fontAlgn="base">
              <a:spcBef>
                <a:spcPct val="20000"/>
              </a:spcBef>
              <a:spcAft>
                <a:spcPct val="0"/>
              </a:spcAft>
              <a:buClr>
                <a:srgbClr val="006699"/>
              </a:buClr>
              <a:buSzPct val="75000"/>
              <a:defRPr/>
            </a:pPr>
            <a:r>
              <a:rPr lang="en-US" sz="1100" kern="0" dirty="0">
                <a:solidFill>
                  <a:srgbClr val="000000"/>
                </a:solidFill>
                <a:latin typeface="Verdana"/>
              </a:rPr>
              <a:t>View </a:t>
            </a:r>
            <a:r>
              <a:rPr lang="en-US" sz="1100" b="1" kern="0" dirty="0">
                <a:solidFill>
                  <a:srgbClr val="000000"/>
                </a:solidFill>
                <a:latin typeface="Verdana"/>
              </a:rPr>
              <a:t>RELATIONSHIPS</a:t>
            </a:r>
            <a:r>
              <a:rPr lang="en-US" sz="1100" kern="0" dirty="0">
                <a:solidFill>
                  <a:srgbClr val="000000"/>
                </a:solidFill>
                <a:latin typeface="Verdana"/>
              </a:rPr>
              <a:t> through a Culturally-Sensitive Trauma-Informed lens</a:t>
            </a:r>
          </a:p>
          <a:p>
            <a:pPr marL="342351" indent="-342351" defTabSz="912937" fontAlgn="base">
              <a:spcBef>
                <a:spcPct val="20000"/>
              </a:spcBef>
              <a:spcAft>
                <a:spcPct val="0"/>
              </a:spcAft>
              <a:buClr>
                <a:srgbClr val="006699"/>
              </a:buClr>
              <a:buSzPct val="75000"/>
              <a:buFont typeface="Courier New" panose="02070309020205020404" pitchFamily="49" charset="0"/>
              <a:buChar char="o"/>
              <a:defRPr/>
            </a:pPr>
            <a:r>
              <a:rPr lang="en-US" sz="1100" kern="0" dirty="0">
                <a:solidFill>
                  <a:srgbClr val="000000"/>
                </a:solidFill>
                <a:latin typeface="Verdana"/>
              </a:rPr>
              <a:t>Understand your role as a provider within this family's world.</a:t>
            </a:r>
          </a:p>
          <a:p>
            <a:pPr marL="342351" indent="-342351" defTabSz="912937" fontAlgn="base">
              <a:spcBef>
                <a:spcPct val="20000"/>
              </a:spcBef>
              <a:spcAft>
                <a:spcPct val="0"/>
              </a:spcAft>
              <a:buClr>
                <a:srgbClr val="006699"/>
              </a:buClr>
              <a:buSzPct val="75000"/>
              <a:buFont typeface="Courier New" panose="02070309020205020404" pitchFamily="49" charset="0"/>
              <a:buChar char="o"/>
              <a:defRPr/>
            </a:pPr>
            <a:r>
              <a:rPr lang="en-US" sz="1100" kern="0" dirty="0">
                <a:solidFill>
                  <a:srgbClr val="000000"/>
                </a:solidFill>
                <a:latin typeface="Verdana"/>
              </a:rPr>
              <a:t>Gain a better understanding of the roles and dynamics within this family.</a:t>
            </a:r>
          </a:p>
          <a:p>
            <a:pPr marL="342351" indent="-342351" defTabSz="912937" fontAlgn="base">
              <a:spcBef>
                <a:spcPct val="20000"/>
              </a:spcBef>
              <a:spcAft>
                <a:spcPct val="0"/>
              </a:spcAft>
              <a:buClr>
                <a:srgbClr val="006699"/>
              </a:buClr>
              <a:buSzPct val="75000"/>
              <a:buFont typeface="Courier New" panose="02070309020205020404" pitchFamily="49" charset="0"/>
              <a:buChar char="o"/>
              <a:defRPr/>
            </a:pPr>
            <a:r>
              <a:rPr lang="en-US" sz="1100" kern="0" dirty="0">
                <a:solidFill>
                  <a:srgbClr val="000000"/>
                </a:solidFill>
                <a:latin typeface="Verdana"/>
              </a:rPr>
              <a:t>Consider and facilitate the inclusion of others (extended family, clergy, healers) when treating patients.</a:t>
            </a:r>
          </a:p>
          <a:p>
            <a:pPr defTabSz="912937" fontAlgn="base">
              <a:spcBef>
                <a:spcPct val="20000"/>
              </a:spcBef>
              <a:spcAft>
                <a:spcPct val="0"/>
              </a:spcAft>
              <a:buClr>
                <a:srgbClr val="006699"/>
              </a:buClr>
              <a:buSzPct val="75000"/>
              <a:defRPr/>
            </a:pPr>
            <a:endParaRPr lang="en-US" sz="1100" kern="0" dirty="0">
              <a:solidFill>
                <a:srgbClr val="000000"/>
              </a:solidFill>
              <a:latin typeface="Verdana"/>
            </a:endParaRPr>
          </a:p>
          <a:p>
            <a:pPr defTabSz="912937" fontAlgn="base">
              <a:spcBef>
                <a:spcPct val="20000"/>
              </a:spcBef>
              <a:spcAft>
                <a:spcPct val="0"/>
              </a:spcAft>
              <a:buClr>
                <a:srgbClr val="006699"/>
              </a:buClr>
              <a:buSzPct val="75000"/>
              <a:defRPr/>
            </a:pPr>
            <a:r>
              <a:rPr lang="en-US" sz="1100" kern="0" dirty="0">
                <a:solidFill>
                  <a:srgbClr val="000000"/>
                </a:solidFill>
                <a:latin typeface="Verdana"/>
              </a:rPr>
              <a:t>View </a:t>
            </a:r>
            <a:r>
              <a:rPr lang="en-US" sz="1100" b="1" kern="0" dirty="0">
                <a:solidFill>
                  <a:srgbClr val="000000"/>
                </a:solidFill>
                <a:latin typeface="Verdana"/>
              </a:rPr>
              <a:t>ASSESSMENT</a:t>
            </a:r>
            <a:r>
              <a:rPr lang="en-US" sz="1100" kern="0" dirty="0">
                <a:solidFill>
                  <a:srgbClr val="000000"/>
                </a:solidFill>
                <a:latin typeface="Verdana"/>
              </a:rPr>
              <a:t> through a Culturally-Sensitive Trauma-Informed lens</a:t>
            </a:r>
          </a:p>
          <a:p>
            <a:pPr marL="342351" indent="-342351" defTabSz="912937" fontAlgn="base">
              <a:spcBef>
                <a:spcPct val="20000"/>
              </a:spcBef>
              <a:spcAft>
                <a:spcPct val="0"/>
              </a:spcAft>
              <a:buClr>
                <a:srgbClr val="006699"/>
              </a:buClr>
              <a:buSzPct val="75000"/>
              <a:buFont typeface="Courier New" panose="02070309020205020404" pitchFamily="49" charset="0"/>
              <a:buChar char="o"/>
              <a:defRPr/>
            </a:pPr>
            <a:r>
              <a:rPr lang="en-US" sz="1100" kern="0" dirty="0">
                <a:solidFill>
                  <a:srgbClr val="000000"/>
                </a:solidFill>
                <a:latin typeface="Verdana"/>
              </a:rPr>
              <a:t>The manifestation and expression of psychological states differ depending on personal, familial, and cultural beliefs and practices.</a:t>
            </a:r>
          </a:p>
          <a:p>
            <a:pPr marL="342351" indent="-342351" defTabSz="912937" fontAlgn="base">
              <a:spcBef>
                <a:spcPct val="20000"/>
              </a:spcBef>
              <a:spcAft>
                <a:spcPct val="0"/>
              </a:spcAft>
              <a:buClr>
                <a:srgbClr val="006699"/>
              </a:buClr>
              <a:buSzPct val="75000"/>
              <a:buFont typeface="Courier New" panose="02070309020205020404" pitchFamily="49" charset="0"/>
              <a:buChar char="o"/>
              <a:defRPr/>
            </a:pPr>
            <a:r>
              <a:rPr lang="en-US" sz="1100" kern="0" dirty="0">
                <a:solidFill>
                  <a:srgbClr val="000000"/>
                </a:solidFill>
                <a:latin typeface="Verdana"/>
              </a:rPr>
              <a:t>Listen to and use the family's own terms during assessment and treatment planning</a:t>
            </a:r>
          </a:p>
          <a:p>
            <a:pPr marL="342351" indent="-342351" defTabSz="912937" fontAlgn="base">
              <a:spcBef>
                <a:spcPct val="20000"/>
              </a:spcBef>
              <a:spcAft>
                <a:spcPct val="0"/>
              </a:spcAft>
              <a:buClr>
                <a:srgbClr val="006699"/>
              </a:buClr>
              <a:buSzPct val="75000"/>
              <a:buFont typeface="Courier New" panose="02070309020205020404" pitchFamily="49" charset="0"/>
              <a:buChar char="o"/>
              <a:defRPr/>
            </a:pPr>
            <a:r>
              <a:rPr lang="en-US" sz="1100" kern="0" dirty="0">
                <a:solidFill>
                  <a:srgbClr val="000000"/>
                </a:solidFill>
                <a:latin typeface="Verdana"/>
              </a:rPr>
              <a:t>Trust in / comfort with the provider is vital and it’s up to us to promote trust.</a:t>
            </a:r>
          </a:p>
          <a:p>
            <a:pPr defTabSz="912937" fontAlgn="base">
              <a:spcBef>
                <a:spcPct val="20000"/>
              </a:spcBef>
              <a:spcAft>
                <a:spcPct val="0"/>
              </a:spcAft>
              <a:buClr>
                <a:srgbClr val="006699"/>
              </a:buClr>
              <a:buSzPct val="75000"/>
              <a:defRPr/>
            </a:pPr>
            <a:endParaRPr lang="en-US" sz="1100" kern="0" dirty="0">
              <a:solidFill>
                <a:srgbClr val="000000"/>
              </a:solidFill>
              <a:latin typeface="Verdana"/>
            </a:endParaRPr>
          </a:p>
          <a:p>
            <a:pPr defTabSz="912937" fontAlgn="base">
              <a:spcBef>
                <a:spcPct val="20000"/>
              </a:spcBef>
              <a:spcAft>
                <a:spcPct val="0"/>
              </a:spcAft>
              <a:buClr>
                <a:srgbClr val="006699"/>
              </a:buClr>
              <a:buSzPct val="75000"/>
              <a:defRPr/>
            </a:pPr>
            <a:r>
              <a:rPr lang="en-US" sz="1100" kern="0" dirty="0">
                <a:solidFill>
                  <a:srgbClr val="000000"/>
                </a:solidFill>
                <a:latin typeface="Verdana"/>
              </a:rPr>
              <a:t>View </a:t>
            </a:r>
            <a:r>
              <a:rPr lang="en-US" sz="1100" b="1" kern="0" dirty="0">
                <a:solidFill>
                  <a:srgbClr val="000000"/>
                </a:solidFill>
                <a:latin typeface="Verdana"/>
              </a:rPr>
              <a:t>TREATMENT </a:t>
            </a:r>
            <a:r>
              <a:rPr lang="en-US" sz="1100" kern="0" dirty="0">
                <a:solidFill>
                  <a:srgbClr val="000000"/>
                </a:solidFill>
                <a:latin typeface="Verdana"/>
              </a:rPr>
              <a:t>through a Culturally-Sensitive Trauma-Informed lens</a:t>
            </a:r>
          </a:p>
          <a:p>
            <a:pPr marL="342351" indent="-342351" defTabSz="912937" fontAlgn="base">
              <a:spcBef>
                <a:spcPct val="20000"/>
              </a:spcBef>
              <a:spcAft>
                <a:spcPct val="0"/>
              </a:spcAft>
              <a:buClr>
                <a:srgbClr val="006699"/>
              </a:buClr>
              <a:buSzPct val="75000"/>
              <a:buFont typeface="Courier New" panose="02070309020205020404" pitchFamily="49" charset="0"/>
              <a:buChar char="o"/>
              <a:defRPr/>
            </a:pPr>
            <a:r>
              <a:rPr lang="en-US" sz="1100" kern="0" dirty="0">
                <a:solidFill>
                  <a:srgbClr val="000000"/>
                </a:solidFill>
                <a:latin typeface="Verdana"/>
              </a:rPr>
              <a:t>Healing comes in many different forms; your ideas, beliefs, and values may differ from the family's.</a:t>
            </a:r>
          </a:p>
          <a:p>
            <a:pPr marL="342351" indent="-342351" defTabSz="912937" fontAlgn="base">
              <a:spcBef>
                <a:spcPct val="20000"/>
              </a:spcBef>
              <a:spcAft>
                <a:spcPct val="0"/>
              </a:spcAft>
              <a:buClr>
                <a:srgbClr val="006699"/>
              </a:buClr>
              <a:buSzPct val="75000"/>
              <a:buFont typeface="Courier New" panose="02070309020205020404" pitchFamily="49" charset="0"/>
              <a:buChar char="o"/>
              <a:defRPr/>
            </a:pPr>
            <a:r>
              <a:rPr lang="en-US" sz="1100" kern="0" dirty="0">
                <a:solidFill>
                  <a:srgbClr val="000000"/>
                </a:solidFill>
                <a:latin typeface="Verdana"/>
              </a:rPr>
              <a:t>Be sure you have integrated the family's understanding of diagnosis, prognosis, and healing into your treatment planning.</a:t>
            </a:r>
          </a:p>
          <a:p>
            <a:pPr marL="342351" indent="-342351" defTabSz="912937" fontAlgn="base">
              <a:spcBef>
                <a:spcPct val="20000"/>
              </a:spcBef>
              <a:spcAft>
                <a:spcPct val="0"/>
              </a:spcAft>
              <a:buClr>
                <a:srgbClr val="006699"/>
              </a:buClr>
              <a:buSzPct val="75000"/>
              <a:buFont typeface="Courier New" panose="02070309020205020404" pitchFamily="49" charset="0"/>
              <a:buChar char="o"/>
              <a:defRPr/>
            </a:pPr>
            <a:r>
              <a:rPr lang="en-US" sz="1100" kern="0" dirty="0">
                <a:solidFill>
                  <a:srgbClr val="000000"/>
                </a:solidFill>
                <a:latin typeface="Verdana"/>
              </a:rPr>
              <a:t>Consider each family's resources and barriers to help-seeking and utilization of supportive services within the community.</a:t>
            </a:r>
          </a:p>
          <a:p>
            <a:endParaRPr lang="en-US" dirty="0">
              <a:solidFill>
                <a:prstClr val="black"/>
              </a:solidFill>
            </a:endParaRPr>
          </a:p>
          <a:p>
            <a:r>
              <a:rPr lang="en-US" dirty="0">
                <a:solidFill>
                  <a:prstClr val="black"/>
                </a:solidFill>
              </a:rPr>
              <a:t>Resources: </a:t>
            </a:r>
          </a:p>
          <a:p>
            <a:r>
              <a:rPr lang="en-US" dirty="0">
                <a:solidFill>
                  <a:prstClr val="black"/>
                </a:solidFill>
              </a:rPr>
              <a:t>https://healthcaretoolbox.org/cultural-considerations</a:t>
            </a:r>
          </a:p>
          <a:p>
            <a:endParaRPr lang="en-US" dirty="0">
              <a:solidFill>
                <a:prstClr val="black"/>
              </a:solidFill>
            </a:endParaRPr>
          </a:p>
          <a:p>
            <a:r>
              <a:rPr lang="en-US" dirty="0">
                <a:solidFill>
                  <a:prstClr val="black"/>
                </a:solidFill>
              </a:rPr>
              <a:t>“How Racism Can Affect Child Development”: </a:t>
            </a:r>
            <a:r>
              <a:rPr lang="en-US" dirty="0"/>
              <a:t>https://developingchild.harvard.edu/resources/racism-and-ecd/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65B5D-B758-45CA-ACDE-12988A2767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927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The “4R’s” of Trauma Informed Care are assumptions that support a nurse’s Trauma Informed approach to developing, engaging, and maintaining successful patient/nurse interactions.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i="1" dirty="0">
                <a:effectLst/>
                <a:latin typeface="Times New Roman" panose="02020603050405020304" pitchFamily="18" charset="0"/>
                <a:ea typeface="Times New Roman" panose="02020603050405020304" pitchFamily="18" charset="0"/>
              </a:rPr>
              <a:t>Nurses innately engage in this type of care. It is through a shared language that this is recognized and enhanced. The overall approach is to recognize that many people in caring professions do this naturally, but don’t necessarily name it as “Trauma Informed Care.”  The purpose of naming this approach is to codify and strengthen these activities and approaches and add to a nurses’ toolbox.</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Larger systems or organizations should also consider how the 4R’s frame the way in which services are developed, delivered, and evaluated with and for their patient population. Within the organizational framework, this consideration is also extended to all staff engaged in delivering Trauma Informed Care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i="1"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i="1" dirty="0">
                <a:solidFill>
                  <a:srgbClr val="000000"/>
                </a:solidFill>
                <a:effectLst/>
                <a:latin typeface="Times New Roman" panose="02020603050405020304" pitchFamily="18" charset="0"/>
                <a:ea typeface="Times New Roman" panose="02020603050405020304" pitchFamily="18" charset="0"/>
              </a:rPr>
              <a:t>Realizes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In a Trauma Informed approach, there is a basic realization about trauma and an understanding of how trauma can affect individuals, families, groups, organizations, and communities. People’s experience and behavior are understood in the context of coping strategies designed to survive adversity and overwhelming circumstances, whether these occurred in the past (i.e., a client dealing with prior child abuse), whether they are currently manifesting (i.e., a patient’s distress or worry about their current medical condition or procedure, a staff member living with intimate partner violence in the home), or whether they are related to the emotional distress that results in hearing about the firsthand experiences of another (i.e., secondary traumatic stress experienced by a direct care professional or by a patient’s accompanying family member).</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There is an understanding this that trauma plays a role in mental and substance use disorders and should be systematically addressed in prevention, treatment, and recovery settings. Similarly, there is a realization that trauma is not confined to the behavioral health specialty service sector, but is integral to other systems (e.g., child welfare, criminal justice, primary health care, peer–run and community organizations) and is often a barrier to effective outcomes in those systems as well. </a:t>
            </a:r>
          </a:p>
          <a:p>
            <a:pPr marL="0" marR="0">
              <a:spcBef>
                <a:spcPts val="0"/>
              </a:spcBef>
              <a:spcAft>
                <a:spcPts val="0"/>
              </a:spcAft>
            </a:pPr>
            <a:endParaRPr lang="en-US" sz="1800" i="1" dirty="0">
              <a:solidFill>
                <a:srgbClr val="000000"/>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In healthcare we realize that all patients and their families could potentially be afflicted by prior or existing trauma and that it is recommended to approach trauma as more of a universal precaution.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The response to this trauma may be seen through behaviors and reactions in interactions with the healthcare system. It is especially through obtaining a health history where we may first see signs of this trauma and how it impacts the behaviors and actions of patients and families and the relationships the develop with providers.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i="1" dirty="0">
                <a:solidFill>
                  <a:srgbClr val="000000"/>
                </a:solidFill>
                <a:effectLst/>
                <a:latin typeface="Times New Roman" panose="02020603050405020304" pitchFamily="18" charset="0"/>
                <a:ea typeface="Times New Roman" panose="02020603050405020304" pitchFamily="18" charset="0"/>
              </a:rPr>
              <a:t>Recognizes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Healthcare professionals are charged with the task of recognizing the signs of trauma, but also approaching trauma as a universal precaution. This assists the healthcare team in ensuring that all patients, families, and staff are treated as if they have a trauma history. By caring for all patients and families and collaborating with colleagues as if they have a trauma history, regardless of knowledge of past experiences, enables healthcare professionals to appropriately interact without needing to know the trauma that has been experienced. In the event that patients, families or staff are expressing signs and symptoms associated with trauma, the healthcare professional who is Trauma Informed will recognize these signs and symptoms and proceed appropriately. Workforce development, employee assistance, and supervision practices supports Trauma Informed practices.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i="1"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b="1" i="1" dirty="0">
                <a:solidFill>
                  <a:srgbClr val="000000"/>
                </a:solidFill>
                <a:effectLst/>
                <a:latin typeface="Times New Roman" panose="02020603050405020304" pitchFamily="18" charset="0"/>
                <a:ea typeface="Times New Roman" panose="02020603050405020304" pitchFamily="18" charset="0"/>
              </a:rPr>
              <a:t>Responds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i="1" dirty="0">
                <a:solidFill>
                  <a:srgbClr val="000000"/>
                </a:solidFill>
                <a:effectLst/>
                <a:latin typeface="Times New Roman" panose="02020603050405020304" pitchFamily="18" charset="0"/>
                <a:ea typeface="Times New Roman" panose="02020603050405020304" pitchFamily="18" charset="0"/>
              </a:rPr>
              <a:t>Healthcare providers respond by applying principles of a Trauma Informed approach to all areas of care. A nurse who is Trauma Informed understands that the experience or traumatic events impacts all people involved, whether directly or indirectly and, with their colleagues, responds appropriately. When caring for all patients, especially through actions such as a physical assessment or procedures that may be uncomfortable, it is important that a healthcare provider implements strategies that support Trauma Informed practices. A healthcare system that is Trauma Informed responds to trauma by fostering an environment in which language, behaviors and policies support the staff through ongoing evidence-based education and training, as well as ensuring that relevant policies are implemented, evaluated, and updated as appropriate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i="1" dirty="0">
                <a:solidFill>
                  <a:srgbClr val="000000"/>
                </a:solidFill>
                <a:effectLst/>
                <a:latin typeface="Times New Roman" panose="02020603050405020304" pitchFamily="18" charset="0"/>
                <a:ea typeface="Times New Roman" panose="02020603050405020304" pitchFamily="18" charset="0"/>
              </a:rPr>
              <a:t>Resist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A Trauma Informed approach seeks to resist re-traumatization of patients, families, and staff. Because of the nature of the healthcare environment, trauma may be unavoidable, but it is important that the goal of resisting re-traumatization is paramount and that recognition of new trauma that may be experienced is promptly recognized and responded to appropriately. Additionally, some environments and organizations inadvertently support stressful or toxic environments that interfere with the treatment and recovery of patients, families, and staff. Being a Trauma Informed healthcare provider means recognizing how organizational practices and factors may create new trauma, trigger painful memories, and/or retraumatize patients and their families. For example, providers recognize that using restraints on a person who has been sexually abused or placing a child who has been neglected and abandoned in a seclusion room may be re-traumatizing and interfere with healing and recovery.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457200" algn="l"/>
              </a:tabLst>
            </a:pPr>
            <a:r>
              <a:rPr lang="en-US" sz="1800" b="1" i="1" u="sng" dirty="0">
                <a:solidFill>
                  <a:srgbClr val="000000"/>
                </a:solidFill>
                <a:effectLst/>
                <a:latin typeface="Times New Roman" panose="02020603050405020304" pitchFamily="18" charset="0"/>
                <a:ea typeface="Times New Roman" panose="02020603050405020304" pitchFamily="18" charset="0"/>
              </a:rPr>
              <a:t>REF</a:t>
            </a:r>
            <a:endParaRPr lang="en-US" sz="1800" dirty="0">
              <a:effectLst/>
              <a:latin typeface="Times New Roman" panose="02020603050405020304" pitchFamily="18" charset="0"/>
              <a:ea typeface="Times New Roman" panose="02020603050405020304" pitchFamily="18" charset="0"/>
            </a:endParaRPr>
          </a:p>
          <a:p>
            <a:r>
              <a:rPr lang="en-US" sz="1800" i="1" dirty="0">
                <a:solidFill>
                  <a:srgbClr val="000000"/>
                </a:solidFill>
                <a:effectLst/>
                <a:latin typeface="Times New Roman" panose="02020603050405020304" pitchFamily="18" charset="0"/>
                <a:ea typeface="Times New Roman" panose="02020603050405020304" pitchFamily="18" charset="0"/>
              </a:rPr>
              <a:t>Substance Abuse Mental Health Administration (SAMHSA) - </a:t>
            </a:r>
            <a:r>
              <a:rPr lang="en-US" sz="1800" i="1" u="sng" dirty="0">
                <a:solidFill>
                  <a:srgbClr val="000000"/>
                </a:solidFill>
                <a:effectLst/>
                <a:latin typeface="Times New Roman" panose="02020603050405020304" pitchFamily="18" charset="0"/>
                <a:ea typeface="Times New Roman" panose="02020603050405020304" pitchFamily="18" charset="0"/>
                <a:hlinkClick r:id="rId3"/>
              </a:rPr>
              <a:t>https://ncsacw.samhsa.gov/userfiles/files/SAMHSA_Trauma.pdf</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5</a:t>
            </a:fld>
            <a:endParaRPr lang="en-US"/>
          </a:p>
        </p:txBody>
      </p:sp>
    </p:spTree>
    <p:extLst>
      <p:ext uri="{BB962C8B-B14F-4D97-AF65-F5344CB8AC3E}">
        <p14:creationId xmlns:p14="http://schemas.microsoft.com/office/powerpoint/2010/main" val="6204716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that are relevant to this information and have been referenced throughout the presentation. </a:t>
            </a:r>
          </a:p>
        </p:txBody>
      </p:sp>
      <p:sp>
        <p:nvSpPr>
          <p:cNvPr id="4" name="Slide Number Placeholder 3"/>
          <p:cNvSpPr>
            <a:spLocks noGrp="1"/>
          </p:cNvSpPr>
          <p:nvPr>
            <p:ph type="sldNum" sz="quarter" idx="10"/>
          </p:nvPr>
        </p:nvSpPr>
        <p:spPr/>
        <p:txBody>
          <a:bodyPr/>
          <a:lstStyle/>
          <a:p>
            <a:fld id="{87E8EB8B-B78C-4FCA-B737-0D9226F57ED2}" type="slidenum">
              <a:rPr lang="en-US" smtClean="0"/>
              <a:t>51</a:t>
            </a:fld>
            <a:endParaRPr lang="en-US"/>
          </a:p>
        </p:txBody>
      </p:sp>
    </p:spTree>
    <p:extLst>
      <p:ext uri="{BB962C8B-B14F-4D97-AF65-F5344CB8AC3E}">
        <p14:creationId xmlns:p14="http://schemas.microsoft.com/office/powerpoint/2010/main" val="1720524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1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Nurses should view the Six Trauma Informed Principles as a loose conceptual framework from which nurses’ interactions with patients, families, and peers can be considered, enacted, and evaluated. Thoughtful evaluation of patient/nurse interactions will likely demonstrate that nurses can and do routinely employ multiple Principles concurrently. As nurses consider their interactions with patients in light of the Six Principles, some questions should be posed (examples include):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Are there specific Principles they find easier to apply? More challenging to apply?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Does application depend on individual patient's situation?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Is bias involved?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Are there system wide resources or trainings that could be developed and deployed to help support inclusion of these Principles in a more responsive way?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Are there barriers (time, personnel, space, organizational culture, etc.)  to incorporating these Principles that can be addressed?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200" b="1" i="1"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i="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Safety</a:t>
            </a:r>
            <a:r>
              <a:rPr lang="en-US" sz="12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For patients to feel safe, it is important to recognize that emotional as well as physical safety are necessary while obtaining a health history and/or physical exam. Recognition of ways that providers can facilitate safety for patients and caregivers and taking the actions to facilitate a safe space for exchange of information is paramount.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i="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Trustworthiness and Transparency</a:t>
            </a:r>
            <a:r>
              <a:rPr lang="en-US" sz="12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To foster trustworthiness and transparency, patients must believe and feel that their well-being is paramount for the provider that they are working with within the context of their relationship. They must feel comfortable that their patient/nurse relationship is built on trust and open communication about concerns, needs, and treatment. Transparency and trust are evident through practice and policies.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i="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Peer Support</a:t>
            </a:r>
            <a:r>
              <a:rPr lang="en-US" sz="12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Peer support and mutual self-help are important ways to foster safety and hope, build trust, and enhance collaboration between patients, providers, and staff. It is important that </a:t>
            </a:r>
            <a:r>
              <a:rPr lang="en-US" sz="1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patients recognize </a:t>
            </a:r>
            <a:r>
              <a:rPr lang="en-US"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that peer support can be helpful should experiences and encounters  reintroduce past trauma. Providers must recognize that they also have support available in their peers in their roles.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i="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Collaboration and Mutuality</a:t>
            </a:r>
            <a:r>
              <a:rPr lang="en-US" sz="12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Nurses should recognize and attempt to reduce real and perceived power imbalances in their encounters with patients and families. Authentic collaboration between patients and providers around treatment plans helps to promote an environment in which there is mutual respect and embraces the strengths that each party brings to the patient/nurse interaction. Patients and families should be viewed as valuable members of the care team who are equipped with the tools to collaborate with providers in the management of their care.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i="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Empowerment, Voice and Choice:</a:t>
            </a:r>
            <a:r>
              <a:rPr lang="en-US"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 Trauma Informed approach recognizes and builds upon the strengths of patients, caregivers, and providers and ensures that they are empowered to express their choices and use their voices when it comes to their care and treatment. Key elements of empowerment, voice, and choice include supporting patients and caregivers in shared decision-making and active engagement in treatment plans, encouraging and supporting self-advocacy, and ensuring staff are equipped with the tools necessary ensure that these voices and choices are heard.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200" b="1" i="1" u="none" strike="noStrike"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i="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Cultural, Historical, and Gender Issues</a:t>
            </a:r>
            <a:r>
              <a:rPr lang="en-US" sz="12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To provide Trauma Informed Care, healthcare organizations and healthcare providers must: 1) actively identify and challenge cultural stereotypes and biases (e.g. based on race, and ethnicity, sexual orientation, age, religion, gender identity, geography, etc.); 2) offer access to gender responsive services; 3) leverage the healing value of traditional cultural connections; 4) incorporate policies, protocols, and processes that are responsive to the racial, ethnic, and cultural needs of individuals served; and 5) recognize and address historical trauma.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200" b="1" i="1"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200" b="1" i="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REF</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228600" algn="l"/>
              </a:tabLst>
            </a:pPr>
            <a:r>
              <a:rPr lang="en-US"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Substance Abuse Mental Health Administration (SAMHSA) - </a:t>
            </a:r>
            <a:r>
              <a:rPr lang="en-US" sz="1200" i="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https://ncsacw.samhsa.gov/userfiles/files/SAMHSA_Trauma.pdf</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i="1" dirty="0" err="1">
                <a:solidFill>
                  <a:srgbClr val="000000"/>
                </a:solidFill>
                <a:effectLst/>
                <a:latin typeface="Times New Roman" panose="02020603050405020304" pitchFamily="18" charset="0"/>
                <a:ea typeface="Calibri" panose="020F0502020204030204" pitchFamily="34" charset="0"/>
              </a:rPr>
              <a:t>Foli</a:t>
            </a:r>
            <a:r>
              <a:rPr lang="en-US" sz="1200" i="1" dirty="0">
                <a:solidFill>
                  <a:srgbClr val="000000"/>
                </a:solidFill>
                <a:effectLst/>
                <a:latin typeface="Times New Roman" panose="02020603050405020304" pitchFamily="18" charset="0"/>
                <a:ea typeface="Calibri" panose="020F0502020204030204" pitchFamily="34" charset="0"/>
              </a:rPr>
              <a:t>, K. J. &amp; Thompson, J. R. (2019). The Influence of Psychological Trauma in Nursing. </a:t>
            </a:r>
            <a:endParaRPr lang="en-US" dirty="0"/>
          </a:p>
        </p:txBody>
      </p:sp>
      <p:sp>
        <p:nvSpPr>
          <p:cNvPr id="4" name="Slide Number Placeholder 3"/>
          <p:cNvSpPr>
            <a:spLocks noGrp="1"/>
          </p:cNvSpPr>
          <p:nvPr>
            <p:ph type="sldNum" sz="quarter" idx="5"/>
          </p:nvPr>
        </p:nvSpPr>
        <p:spPr/>
        <p:txBody>
          <a:bodyPr/>
          <a:lstStyle/>
          <a:p>
            <a:fld id="{5273FF6C-5EBF-4B6F-AA4F-71D3E38AD8B4}" type="slidenum">
              <a:rPr lang="en-US" smtClean="0"/>
              <a:t>6</a:t>
            </a:fld>
            <a:endParaRPr lang="en-US"/>
          </a:p>
        </p:txBody>
      </p:sp>
    </p:spTree>
    <p:extLst>
      <p:ext uri="{BB962C8B-B14F-4D97-AF65-F5344CB8AC3E}">
        <p14:creationId xmlns:p14="http://schemas.microsoft.com/office/powerpoint/2010/main" val="3940596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This brief review, which focuses specifically on taking a trauma informed health history, is intended to build upon existing foundational knowledge a provider has likely gained through previous study. While some suggestions offered in this review might seem second nature to experienced providers, our goal is to highlight how these suggestions “fit” within the Six Trauma Informed Principles highlighted in Slide 2.  These suggestions are not exhaustive but rather, provide a frame of reference for providing Trauma Informed Care in a variety of settings.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Ls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i="1" dirty="0">
                <a:effectLst/>
                <a:latin typeface="Times New Roman" panose="02020603050405020304" pitchFamily="18" charset="0"/>
                <a:ea typeface="Calibri" panose="020F0502020204030204" pitchFamily="34" charset="0"/>
              </a:rPr>
              <a:t>*It is important to note that using this Trauma Informed approach does not necessarily equate to taking a trauma history. In some cases, we may not routinely ask about any trauma and instead operate under a “universal precautions” model.</a:t>
            </a:r>
            <a:endParaRPr lang="en-US" dirty="0"/>
          </a:p>
        </p:txBody>
      </p:sp>
      <p:sp>
        <p:nvSpPr>
          <p:cNvPr id="4" name="Slide Number Placeholder 3"/>
          <p:cNvSpPr>
            <a:spLocks noGrp="1"/>
          </p:cNvSpPr>
          <p:nvPr>
            <p:ph type="sldNum" sz="quarter" idx="5"/>
          </p:nvPr>
        </p:nvSpPr>
        <p:spPr/>
        <p:txBody>
          <a:bodyPr/>
          <a:lstStyle/>
          <a:p>
            <a:fld id="{5273FF6C-5EBF-4B6F-AA4F-71D3E38AD8B4}" type="slidenum">
              <a:rPr lang="en-US" smtClean="0"/>
              <a:t>7</a:t>
            </a:fld>
            <a:endParaRPr lang="en-US"/>
          </a:p>
        </p:txBody>
      </p:sp>
    </p:spTree>
    <p:extLst>
      <p:ext uri="{BB962C8B-B14F-4D97-AF65-F5344CB8AC3E}">
        <p14:creationId xmlns:p14="http://schemas.microsoft.com/office/powerpoint/2010/main" val="166846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73FF6C-5EBF-4B6F-AA4F-71D3E38AD8B4}" type="slidenum">
              <a:rPr lang="en-US" smtClean="0"/>
              <a:t>8</a:t>
            </a:fld>
            <a:endParaRPr lang="en-US"/>
          </a:p>
        </p:txBody>
      </p:sp>
    </p:spTree>
    <p:extLst>
      <p:ext uri="{BB962C8B-B14F-4D97-AF65-F5344CB8AC3E}">
        <p14:creationId xmlns:p14="http://schemas.microsoft.com/office/powerpoint/2010/main" val="3439405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2800" i="1" dirty="0"/>
              <a:t>TIC Principles: Reviewing the patient information prior to meeting with the patient supports a Trauma Informed interaction by allowing the patient to feel like they are working with a provider who is aware of their preferences, history, and reason for visiting. This fosters a sense of </a:t>
            </a:r>
            <a:r>
              <a:rPr lang="en-US" sz="2800" i="1" u="sng" dirty="0"/>
              <a:t>safety</a:t>
            </a:r>
            <a:r>
              <a:rPr lang="en-US" sz="2800" i="1" dirty="0"/>
              <a:t>, supporting </a:t>
            </a:r>
            <a:r>
              <a:rPr lang="en-US" sz="2800" i="1" u="sng" dirty="0"/>
              <a:t>trustworthiness &amp; transparency </a:t>
            </a:r>
            <a:r>
              <a:rPr lang="en-US" sz="2800" i="1" dirty="0"/>
              <a:t>between the patient and caregiver and health care team. It also embraces the principal of </a:t>
            </a:r>
            <a:r>
              <a:rPr lang="en-US" sz="2800" i="1" u="sng" dirty="0"/>
              <a:t>empowerment, voice, &amp; choice </a:t>
            </a:r>
            <a:r>
              <a:rPr lang="en-US" sz="2800" i="1" dirty="0"/>
              <a:t>by encouraging the patient and their caregiver to share their preferences. Reviewing this information also considers any </a:t>
            </a:r>
            <a:r>
              <a:rPr lang="en-US" sz="2800" i="1" u="sng" dirty="0"/>
              <a:t>cultural, historical and gender issues </a:t>
            </a:r>
            <a:r>
              <a:rPr lang="en-US" sz="2800" i="1" dirty="0"/>
              <a:t>that the patient may face</a:t>
            </a:r>
            <a:endParaRPr lang="en-US" i="1" dirty="0"/>
          </a:p>
        </p:txBody>
      </p:sp>
      <p:sp>
        <p:nvSpPr>
          <p:cNvPr id="4" name="Slide Number Placeholder 3"/>
          <p:cNvSpPr>
            <a:spLocks noGrp="1"/>
          </p:cNvSpPr>
          <p:nvPr>
            <p:ph type="sldNum" sz="quarter" idx="5"/>
          </p:nvPr>
        </p:nvSpPr>
        <p:spPr/>
        <p:txBody>
          <a:bodyPr/>
          <a:lstStyle/>
          <a:p>
            <a:fld id="{5273FF6C-5EBF-4B6F-AA4F-71D3E38AD8B4}" type="slidenum">
              <a:rPr lang="en-US" smtClean="0"/>
              <a:t>9</a:t>
            </a:fld>
            <a:endParaRPr lang="en-US"/>
          </a:p>
        </p:txBody>
      </p:sp>
    </p:spTree>
    <p:extLst>
      <p:ext uri="{BB962C8B-B14F-4D97-AF65-F5344CB8AC3E}">
        <p14:creationId xmlns:p14="http://schemas.microsoft.com/office/powerpoint/2010/main" val="3682605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DC6F9-568D-4A2E-A766-F74D470E47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A95105-A8DB-49B0-9F14-BABFD2F9D6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D95C8C-4ADC-4EED-9B4A-6D6F10EA634D}"/>
              </a:ext>
            </a:extLst>
          </p:cNvPr>
          <p:cNvSpPr>
            <a:spLocks noGrp="1"/>
          </p:cNvSpPr>
          <p:nvPr>
            <p:ph type="dt" sz="half" idx="10"/>
          </p:nvPr>
        </p:nvSpPr>
        <p:spPr/>
        <p:txBody>
          <a:bodyPr/>
          <a:lstStyle/>
          <a:p>
            <a:fld id="{B335D44E-66EA-470A-8C7C-A4990AE4C65E}" type="datetimeFigureOut">
              <a:rPr lang="en-US" smtClean="0"/>
              <a:t>5/1/2025</a:t>
            </a:fld>
            <a:endParaRPr lang="en-US"/>
          </a:p>
        </p:txBody>
      </p:sp>
      <p:sp>
        <p:nvSpPr>
          <p:cNvPr id="5" name="Footer Placeholder 4">
            <a:extLst>
              <a:ext uri="{FF2B5EF4-FFF2-40B4-BE49-F238E27FC236}">
                <a16:creationId xmlns:a16="http://schemas.microsoft.com/office/drawing/2014/main" id="{D2D8B078-9421-4AC3-9BC1-9C57A173F3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ADB972-026E-406C-AE40-F732D6E74F8D}"/>
              </a:ext>
            </a:extLst>
          </p:cNvPr>
          <p:cNvSpPr>
            <a:spLocks noGrp="1"/>
          </p:cNvSpPr>
          <p:nvPr>
            <p:ph type="sldNum" sz="quarter" idx="12"/>
          </p:nvPr>
        </p:nvSpPr>
        <p:spPr/>
        <p:txBody>
          <a:bodyPr/>
          <a:lstStyle/>
          <a:p>
            <a:fld id="{1FB16A72-0FC6-4637-BA4D-487AD496736C}" type="slidenum">
              <a:rPr lang="en-US" smtClean="0"/>
              <a:t>‹#›</a:t>
            </a:fld>
            <a:endParaRPr lang="en-US"/>
          </a:p>
        </p:txBody>
      </p:sp>
    </p:spTree>
    <p:extLst>
      <p:ext uri="{BB962C8B-B14F-4D97-AF65-F5344CB8AC3E}">
        <p14:creationId xmlns:p14="http://schemas.microsoft.com/office/powerpoint/2010/main" val="3902206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21167-1AC0-4D93-A9B7-2FE610D8B69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70A0233-2A40-4A97-AF91-8EEC03AAA0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92824-FB96-4C16-A0A4-253D9D573A74}"/>
              </a:ext>
            </a:extLst>
          </p:cNvPr>
          <p:cNvSpPr>
            <a:spLocks noGrp="1"/>
          </p:cNvSpPr>
          <p:nvPr>
            <p:ph type="dt" sz="half" idx="10"/>
          </p:nvPr>
        </p:nvSpPr>
        <p:spPr/>
        <p:txBody>
          <a:bodyPr/>
          <a:lstStyle/>
          <a:p>
            <a:fld id="{B335D44E-66EA-470A-8C7C-A4990AE4C65E}" type="datetimeFigureOut">
              <a:rPr lang="en-US" smtClean="0"/>
              <a:t>5/1/2025</a:t>
            </a:fld>
            <a:endParaRPr lang="en-US"/>
          </a:p>
        </p:txBody>
      </p:sp>
      <p:sp>
        <p:nvSpPr>
          <p:cNvPr id="5" name="Footer Placeholder 4">
            <a:extLst>
              <a:ext uri="{FF2B5EF4-FFF2-40B4-BE49-F238E27FC236}">
                <a16:creationId xmlns:a16="http://schemas.microsoft.com/office/drawing/2014/main" id="{19CEC22F-93C8-4D8F-9138-005A7D2B31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A0DAD0-18F0-440D-A076-04A51D9E8C16}"/>
              </a:ext>
            </a:extLst>
          </p:cNvPr>
          <p:cNvSpPr>
            <a:spLocks noGrp="1"/>
          </p:cNvSpPr>
          <p:nvPr>
            <p:ph type="sldNum" sz="quarter" idx="12"/>
          </p:nvPr>
        </p:nvSpPr>
        <p:spPr/>
        <p:txBody>
          <a:bodyPr/>
          <a:lstStyle/>
          <a:p>
            <a:fld id="{1FB16A72-0FC6-4637-BA4D-487AD496736C}" type="slidenum">
              <a:rPr lang="en-US" smtClean="0"/>
              <a:t>‹#›</a:t>
            </a:fld>
            <a:endParaRPr lang="en-US"/>
          </a:p>
        </p:txBody>
      </p:sp>
    </p:spTree>
    <p:extLst>
      <p:ext uri="{BB962C8B-B14F-4D97-AF65-F5344CB8AC3E}">
        <p14:creationId xmlns:p14="http://schemas.microsoft.com/office/powerpoint/2010/main" val="1144198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973FA-4352-4D40-9F40-DAAADEF1BD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E77875-AB38-4028-AE90-9C6C3F270A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88DCCD-FD7D-4BE6-A1FF-18CE1D37FC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34486D-33E6-4998-BDD8-DD2DE0EE1BB3}"/>
              </a:ext>
            </a:extLst>
          </p:cNvPr>
          <p:cNvSpPr>
            <a:spLocks noGrp="1"/>
          </p:cNvSpPr>
          <p:nvPr>
            <p:ph type="dt" sz="half" idx="10"/>
          </p:nvPr>
        </p:nvSpPr>
        <p:spPr/>
        <p:txBody>
          <a:bodyPr/>
          <a:lstStyle/>
          <a:p>
            <a:fld id="{B335D44E-66EA-470A-8C7C-A4990AE4C65E}" type="datetimeFigureOut">
              <a:rPr lang="en-US" smtClean="0"/>
              <a:t>5/1/2025</a:t>
            </a:fld>
            <a:endParaRPr lang="en-US"/>
          </a:p>
        </p:txBody>
      </p:sp>
      <p:sp>
        <p:nvSpPr>
          <p:cNvPr id="6" name="Footer Placeholder 5">
            <a:extLst>
              <a:ext uri="{FF2B5EF4-FFF2-40B4-BE49-F238E27FC236}">
                <a16:creationId xmlns:a16="http://schemas.microsoft.com/office/drawing/2014/main" id="{4C0B318C-C4D7-4801-9F9A-4BD66A8765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897429-D196-4B7F-981F-AAC76FBFA7BE}"/>
              </a:ext>
            </a:extLst>
          </p:cNvPr>
          <p:cNvSpPr>
            <a:spLocks noGrp="1"/>
          </p:cNvSpPr>
          <p:nvPr>
            <p:ph type="sldNum" sz="quarter" idx="12"/>
          </p:nvPr>
        </p:nvSpPr>
        <p:spPr/>
        <p:txBody>
          <a:bodyPr/>
          <a:lstStyle/>
          <a:p>
            <a:fld id="{1FB16A72-0FC6-4637-BA4D-487AD496736C}" type="slidenum">
              <a:rPr lang="en-US" smtClean="0"/>
              <a:t>‹#›</a:t>
            </a:fld>
            <a:endParaRPr lang="en-US"/>
          </a:p>
        </p:txBody>
      </p:sp>
    </p:spTree>
    <p:extLst>
      <p:ext uri="{BB962C8B-B14F-4D97-AF65-F5344CB8AC3E}">
        <p14:creationId xmlns:p14="http://schemas.microsoft.com/office/powerpoint/2010/main" val="2974045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36DB5-8374-444B-A9C6-17F7D6DCCC33}"/>
              </a:ext>
            </a:extLst>
          </p:cNvPr>
          <p:cNvSpPr>
            <a:spLocks noGrp="1"/>
          </p:cNvSpPr>
          <p:nvPr>
            <p:ph type="title"/>
          </p:nvPr>
        </p:nvSpPr>
        <p:spPr>
          <a:xfrm>
            <a:off x="838200" y="298450"/>
            <a:ext cx="10515600" cy="1325563"/>
          </a:xfrm>
        </p:spPr>
        <p:txBody>
          <a:bodyPr>
            <a:normAutofit/>
          </a:bodyPr>
          <a:lstStyle>
            <a:lvl1pPr>
              <a:defRPr sz="3500"/>
            </a:lvl1pPr>
          </a:lstStyle>
          <a:p>
            <a:r>
              <a:rPr lang="en-US" dirty="0"/>
              <a:t>Click to edit Master title style</a:t>
            </a:r>
          </a:p>
        </p:txBody>
      </p:sp>
      <p:sp>
        <p:nvSpPr>
          <p:cNvPr id="3" name="Date Placeholder 2">
            <a:extLst>
              <a:ext uri="{FF2B5EF4-FFF2-40B4-BE49-F238E27FC236}">
                <a16:creationId xmlns:a16="http://schemas.microsoft.com/office/drawing/2014/main" id="{48D43032-80DB-4346-BEB4-A43A87BE6ECF}"/>
              </a:ext>
            </a:extLst>
          </p:cNvPr>
          <p:cNvSpPr>
            <a:spLocks noGrp="1"/>
          </p:cNvSpPr>
          <p:nvPr>
            <p:ph type="dt" sz="half" idx="10"/>
          </p:nvPr>
        </p:nvSpPr>
        <p:spPr/>
        <p:txBody>
          <a:bodyPr/>
          <a:lstStyle/>
          <a:p>
            <a:fld id="{B335D44E-66EA-470A-8C7C-A4990AE4C65E}" type="datetimeFigureOut">
              <a:rPr lang="en-US" smtClean="0"/>
              <a:t>5/1/2025</a:t>
            </a:fld>
            <a:endParaRPr lang="en-US"/>
          </a:p>
        </p:txBody>
      </p:sp>
      <p:sp>
        <p:nvSpPr>
          <p:cNvPr id="4" name="Footer Placeholder 3">
            <a:extLst>
              <a:ext uri="{FF2B5EF4-FFF2-40B4-BE49-F238E27FC236}">
                <a16:creationId xmlns:a16="http://schemas.microsoft.com/office/drawing/2014/main" id="{FC1384D9-C69D-4239-8C4D-D5557D7ACA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5A1478-EC16-40CA-8B52-C99AA3F7A46E}"/>
              </a:ext>
            </a:extLst>
          </p:cNvPr>
          <p:cNvSpPr>
            <a:spLocks noGrp="1"/>
          </p:cNvSpPr>
          <p:nvPr>
            <p:ph type="sldNum" sz="quarter" idx="12"/>
          </p:nvPr>
        </p:nvSpPr>
        <p:spPr/>
        <p:txBody>
          <a:bodyPr/>
          <a:lstStyle/>
          <a:p>
            <a:fld id="{1FB16A72-0FC6-4637-BA4D-487AD496736C}" type="slidenum">
              <a:rPr lang="en-US" smtClean="0"/>
              <a:t>‹#›</a:t>
            </a:fld>
            <a:endParaRPr lang="en-US"/>
          </a:p>
        </p:txBody>
      </p:sp>
    </p:spTree>
    <p:extLst>
      <p:ext uri="{BB962C8B-B14F-4D97-AF65-F5344CB8AC3E}">
        <p14:creationId xmlns:p14="http://schemas.microsoft.com/office/powerpoint/2010/main" val="2084298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F95E88-E6D6-41E2-A094-2CDBF6C0B8F6}"/>
              </a:ext>
            </a:extLst>
          </p:cNvPr>
          <p:cNvSpPr>
            <a:spLocks noGrp="1"/>
          </p:cNvSpPr>
          <p:nvPr>
            <p:ph type="dt" sz="half" idx="10"/>
          </p:nvPr>
        </p:nvSpPr>
        <p:spPr/>
        <p:txBody>
          <a:bodyPr/>
          <a:lstStyle/>
          <a:p>
            <a:fld id="{B335D44E-66EA-470A-8C7C-A4990AE4C65E}" type="datetimeFigureOut">
              <a:rPr lang="en-US" smtClean="0"/>
              <a:t>5/1/2025</a:t>
            </a:fld>
            <a:endParaRPr lang="en-US"/>
          </a:p>
        </p:txBody>
      </p:sp>
      <p:sp>
        <p:nvSpPr>
          <p:cNvPr id="3" name="Footer Placeholder 2">
            <a:extLst>
              <a:ext uri="{FF2B5EF4-FFF2-40B4-BE49-F238E27FC236}">
                <a16:creationId xmlns:a16="http://schemas.microsoft.com/office/drawing/2014/main" id="{BD423BF7-D213-4C42-914D-9C25C7FDF8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6889B-62FC-448C-A584-FDF8D8AFA7B3}"/>
              </a:ext>
            </a:extLst>
          </p:cNvPr>
          <p:cNvSpPr>
            <a:spLocks noGrp="1"/>
          </p:cNvSpPr>
          <p:nvPr>
            <p:ph type="sldNum" sz="quarter" idx="12"/>
          </p:nvPr>
        </p:nvSpPr>
        <p:spPr/>
        <p:txBody>
          <a:bodyPr/>
          <a:lstStyle/>
          <a:p>
            <a:fld id="{1FB16A72-0FC6-4637-BA4D-487AD496736C}" type="slidenum">
              <a:rPr lang="en-US" smtClean="0"/>
              <a:t>‹#›</a:t>
            </a:fld>
            <a:endParaRPr lang="en-US"/>
          </a:p>
        </p:txBody>
      </p:sp>
    </p:spTree>
    <p:extLst>
      <p:ext uri="{BB962C8B-B14F-4D97-AF65-F5344CB8AC3E}">
        <p14:creationId xmlns:p14="http://schemas.microsoft.com/office/powerpoint/2010/main" val="2356715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mp; Content ">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609600" y="1528022"/>
            <a:ext cx="10972800" cy="3606800"/>
          </a:xfrm>
          <a:prstGeom prst="rect">
            <a:avLst/>
          </a:prstGeom>
        </p:spPr>
        <p:txBody>
          <a:bodyPr/>
          <a:lstStyle>
            <a:lvl1pPr>
              <a:defRPr b="1"/>
            </a:lvl1pPr>
            <a:lvl2pPr>
              <a:defRPr b="1" baseline="0">
                <a:solidFill>
                  <a:schemeClr val="bg2">
                    <a:lumMod val="25000"/>
                  </a:schemeClr>
                </a:solidFill>
              </a:defRPr>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a:xfrm>
            <a:off x="609600" y="213851"/>
            <a:ext cx="10972800" cy="1143000"/>
          </a:xfrm>
          <a:prstGeom prst="rect">
            <a:avLst/>
          </a:prstGeom>
        </p:spPr>
        <p:txBody>
          <a:bodyPr/>
          <a:lstStyle>
            <a:lvl1pPr>
              <a:defRPr b="1" i="0" kern="1000" cap="none" spc="-100" baseline="0">
                <a:solidFill>
                  <a:schemeClr val="accent2"/>
                </a:solidFill>
                <a:latin typeface="Arial" pitchFamily="34" charset="0"/>
              </a:defRPr>
            </a:lvl1pPr>
          </a:lstStyle>
          <a:p>
            <a:r>
              <a:rPr lang="en-US" dirty="0"/>
              <a:t>Click to edit Master title style</a:t>
            </a:r>
          </a:p>
        </p:txBody>
      </p:sp>
    </p:spTree>
    <p:extLst>
      <p:ext uri="{BB962C8B-B14F-4D97-AF65-F5344CB8AC3E}">
        <p14:creationId xmlns:p14="http://schemas.microsoft.com/office/powerpoint/2010/main" val="2846759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E61141-9490-7C80-E6A2-6914275165D6}"/>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b="81411"/>
          <a:stretch/>
        </p:blipFill>
        <p:spPr>
          <a:xfrm>
            <a:off x="0" y="-1"/>
            <a:ext cx="12213990" cy="1825625"/>
          </a:xfrm>
          <a:prstGeom prst="rect">
            <a:avLst/>
          </a:prstGeom>
        </p:spPr>
      </p:pic>
      <p:sp>
        <p:nvSpPr>
          <p:cNvPr id="2" name="Title Placeholder 1">
            <a:extLst>
              <a:ext uri="{FF2B5EF4-FFF2-40B4-BE49-F238E27FC236}">
                <a16:creationId xmlns:a16="http://schemas.microsoft.com/office/drawing/2014/main" id="{FB30A029-D42E-46CD-A1A7-88AF813538C7}"/>
              </a:ext>
            </a:extLst>
          </p:cNvPr>
          <p:cNvSpPr>
            <a:spLocks noGrp="1"/>
          </p:cNvSpPr>
          <p:nvPr>
            <p:ph type="title"/>
          </p:nvPr>
        </p:nvSpPr>
        <p:spPr>
          <a:xfrm>
            <a:off x="838200" y="2500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3C19901-7C2C-4DEE-90CB-484F986C2E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05191-7478-4EDB-9593-CDE343CC0B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35D44E-66EA-470A-8C7C-A4990AE4C65E}" type="datetimeFigureOut">
              <a:rPr lang="en-US" smtClean="0"/>
              <a:t>5/1/2025</a:t>
            </a:fld>
            <a:endParaRPr lang="en-US"/>
          </a:p>
        </p:txBody>
      </p:sp>
      <p:sp>
        <p:nvSpPr>
          <p:cNvPr id="5" name="Footer Placeholder 4">
            <a:extLst>
              <a:ext uri="{FF2B5EF4-FFF2-40B4-BE49-F238E27FC236}">
                <a16:creationId xmlns:a16="http://schemas.microsoft.com/office/drawing/2014/main" id="{544E857D-0437-4D47-AFF6-162ACC1594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7D47B2-37DF-45D6-8DFD-F160210265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B16A72-0FC6-4637-BA4D-487AD496736C}" type="slidenum">
              <a:rPr lang="en-US" smtClean="0"/>
              <a:t>‹#›</a:t>
            </a:fld>
            <a:endParaRPr lang="en-US"/>
          </a:p>
        </p:txBody>
      </p:sp>
    </p:spTree>
    <p:extLst>
      <p:ext uri="{BB962C8B-B14F-4D97-AF65-F5344CB8AC3E}">
        <p14:creationId xmlns:p14="http://schemas.microsoft.com/office/powerpoint/2010/main" val="2020058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60" r:id="rId6"/>
  </p:sldLayoutIdLst>
  <p:txStyles>
    <p:title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8" Type="http://schemas.openxmlformats.org/officeDocument/2006/relationships/hyperlink" Target="https://www.nctsn.org/" TargetMode="External"/><Relationship Id="rId3" Type="http://schemas.openxmlformats.org/officeDocument/2006/relationships/hyperlink" Target="http://acesconnection.com/" TargetMode="External"/><Relationship Id="rId7" Type="http://schemas.openxmlformats.org/officeDocument/2006/relationships/hyperlink" Target="https://istss.org/home"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developingchild.harvard.edu/" TargetMode="External"/><Relationship Id="rId5" Type="http://schemas.openxmlformats.org/officeDocument/2006/relationships/hyperlink" Target="http://www.cdc.gov/violenceprevention/acestudy" TargetMode="External"/><Relationship Id="rId10" Type="http://schemas.openxmlformats.org/officeDocument/2006/relationships/hyperlink" Target="http://www.ncptsd.org/" TargetMode="External"/><Relationship Id="rId4" Type="http://schemas.openxmlformats.org/officeDocument/2006/relationships/hyperlink" Target="https://www.aftertheinjury.org/" TargetMode="External"/><Relationship Id="rId9" Type="http://schemas.openxmlformats.org/officeDocument/2006/relationships/hyperlink" Target="http://www.acestudy.or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C1672F2-5775-7AE5-68C3-32C105222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478671"/>
          </a:xfrm>
          <a:prstGeom prst="rect">
            <a:avLst/>
          </a:prstGeom>
        </p:spPr>
      </p:pic>
      <p:sp>
        <p:nvSpPr>
          <p:cNvPr id="40" name="Title 1">
            <a:extLst>
              <a:ext uri="{FF2B5EF4-FFF2-40B4-BE49-F238E27FC236}">
                <a16:creationId xmlns:a16="http://schemas.microsoft.com/office/drawing/2014/main" id="{76EACF4C-0043-499F-A0EC-C5E59566ECCE}"/>
              </a:ext>
            </a:extLst>
          </p:cNvPr>
          <p:cNvSpPr txBox="1">
            <a:spLocks/>
          </p:cNvSpPr>
          <p:nvPr/>
        </p:nvSpPr>
        <p:spPr>
          <a:xfrm>
            <a:off x="1524000" y="4920384"/>
            <a:ext cx="9144000" cy="92056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solidFill>
                  <a:schemeClr val="bg1"/>
                </a:solidFill>
              </a:rPr>
              <a:t> </a:t>
            </a:r>
            <a:endParaRPr lang="en-US" b="1" cap="small" dirty="0">
              <a:solidFill>
                <a:schemeClr val="bg1"/>
              </a:solidFill>
            </a:endParaRPr>
          </a:p>
        </p:txBody>
      </p:sp>
      <p:pic>
        <p:nvPicPr>
          <p:cNvPr id="3" name="Picture 2">
            <a:extLst>
              <a:ext uri="{FF2B5EF4-FFF2-40B4-BE49-F238E27FC236}">
                <a16:creationId xmlns:a16="http://schemas.microsoft.com/office/drawing/2014/main" id="{2EF29F04-1F8A-4352-199F-6432BF20061E}"/>
              </a:ext>
            </a:extLst>
          </p:cNvPr>
          <p:cNvPicPr>
            <a:picLocks noChangeAspect="1"/>
          </p:cNvPicPr>
          <p:nvPr/>
        </p:nvPicPr>
        <p:blipFill rotWithShape="1">
          <a:blip r:embed="rId4"/>
          <a:srcRect t="35767" b="33146"/>
          <a:stretch/>
        </p:blipFill>
        <p:spPr>
          <a:xfrm>
            <a:off x="8016307" y="5840949"/>
            <a:ext cx="3524679" cy="782654"/>
          </a:xfrm>
          <a:prstGeom prst="rect">
            <a:avLst/>
          </a:prstGeom>
        </p:spPr>
      </p:pic>
      <p:pic>
        <p:nvPicPr>
          <p:cNvPr id="7" name="Picture 6">
            <a:extLst>
              <a:ext uri="{FF2B5EF4-FFF2-40B4-BE49-F238E27FC236}">
                <a16:creationId xmlns:a16="http://schemas.microsoft.com/office/drawing/2014/main" id="{5F8E621C-0928-8A73-C013-C1C1AAADAA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698" y="6032835"/>
            <a:ext cx="3061125" cy="584675"/>
          </a:xfrm>
          <a:prstGeom prst="rect">
            <a:avLst/>
          </a:prstGeom>
        </p:spPr>
      </p:pic>
      <p:sp>
        <p:nvSpPr>
          <p:cNvPr id="13" name="TextBox 12">
            <a:extLst>
              <a:ext uri="{FF2B5EF4-FFF2-40B4-BE49-F238E27FC236}">
                <a16:creationId xmlns:a16="http://schemas.microsoft.com/office/drawing/2014/main" id="{B811773E-546D-C135-155E-9AE6BDC4639E}"/>
              </a:ext>
            </a:extLst>
          </p:cNvPr>
          <p:cNvSpPr txBox="1"/>
          <p:nvPr/>
        </p:nvSpPr>
        <p:spPr>
          <a:xfrm>
            <a:off x="185057" y="3072343"/>
            <a:ext cx="11821886" cy="1569660"/>
          </a:xfrm>
          <a:prstGeom prst="rect">
            <a:avLst/>
          </a:prstGeom>
          <a:noFill/>
        </p:spPr>
        <p:txBody>
          <a:bodyPr wrap="square" rtlCol="0">
            <a:spAutoFit/>
          </a:bodyPr>
          <a:lstStyle/>
          <a:p>
            <a:pPr algn="ctr"/>
            <a:r>
              <a:rPr lang="en-US" sz="4800" dirty="0">
                <a:solidFill>
                  <a:schemeClr val="accent1">
                    <a:lumMod val="50000"/>
                  </a:schemeClr>
                </a:solidFill>
                <a:latin typeface="Book Antiqua" panose="02040602050305030304" pitchFamily="18" charset="0"/>
                <a:ea typeface="Baskerville" panose="02020502070401020303" pitchFamily="18" charset="0"/>
              </a:rPr>
              <a:t>Incorporating Trauma-Informed Principles </a:t>
            </a:r>
          </a:p>
          <a:p>
            <a:pPr algn="ctr"/>
            <a:r>
              <a:rPr lang="en-US" sz="4800" dirty="0">
                <a:solidFill>
                  <a:schemeClr val="accent1">
                    <a:lumMod val="50000"/>
                  </a:schemeClr>
                </a:solidFill>
                <a:latin typeface="Book Antiqua" panose="02040602050305030304" pitchFamily="18" charset="0"/>
                <a:ea typeface="Baskerville" panose="02020502070401020303" pitchFamily="18" charset="0"/>
              </a:rPr>
              <a:t>When Eliciting a Patient Health History</a:t>
            </a:r>
          </a:p>
        </p:txBody>
      </p:sp>
      <p:pic>
        <p:nvPicPr>
          <p:cNvPr id="4" name="Picture 3">
            <a:extLst>
              <a:ext uri="{FF2B5EF4-FFF2-40B4-BE49-F238E27FC236}">
                <a16:creationId xmlns:a16="http://schemas.microsoft.com/office/drawing/2014/main" id="{074E2226-8D54-AC99-F1F8-491C270F5B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3072" y="5949457"/>
            <a:ext cx="2379986" cy="664996"/>
          </a:xfrm>
          <a:prstGeom prst="rect">
            <a:avLst/>
          </a:prstGeom>
        </p:spPr>
      </p:pic>
    </p:spTree>
    <p:extLst>
      <p:ext uri="{BB962C8B-B14F-4D97-AF65-F5344CB8AC3E}">
        <p14:creationId xmlns:p14="http://schemas.microsoft.com/office/powerpoint/2010/main" val="266744622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9125" y="1456913"/>
            <a:ext cx="11364328" cy="2690772"/>
          </a:xfrm>
        </p:spPr>
        <p:txBody>
          <a:bodyPr anchor="ctr">
            <a:noAutofit/>
          </a:bodyPr>
          <a:lstStyle/>
          <a:p>
            <a:pPr marL="0" indent="0">
              <a:buNone/>
            </a:pPr>
            <a:r>
              <a:rPr lang="en-US" b="1" dirty="0">
                <a:solidFill>
                  <a:srgbClr val="002060"/>
                </a:solidFill>
                <a:latin typeface="Arial" panose="020B0604020202020204" pitchFamily="34" charset="0"/>
                <a:cs typeface="Arial" panose="020B0604020202020204" pitchFamily="34" charset="0"/>
              </a:rPr>
              <a:t>Identify if the patient has previously noted a preference for how they would like to be greeted in the clinical encounter. </a:t>
            </a:r>
          </a:p>
        </p:txBody>
      </p:sp>
      <p:sp>
        <p:nvSpPr>
          <p:cNvPr id="2" name="Title 1"/>
          <p:cNvSpPr>
            <a:spLocks noGrp="1"/>
          </p:cNvSpPr>
          <p:nvPr>
            <p:ph type="title"/>
          </p:nvPr>
        </p:nvSpPr>
        <p:spPr>
          <a:xfrm>
            <a:off x="619125" y="242156"/>
            <a:ext cx="10515600" cy="1325563"/>
          </a:xfrm>
        </p:spPr>
        <p:txBody>
          <a:bodyPr>
            <a:normAutofit/>
          </a:bodyPr>
          <a:lstStyle/>
          <a:p>
            <a:r>
              <a:rPr lang="en-US" sz="4000" dirty="0">
                <a:solidFill>
                  <a:schemeClr val="bg1"/>
                </a:solidFill>
              </a:rPr>
              <a:t>Pre-Visit Review of Medical History and Reason for Visit</a:t>
            </a:r>
          </a:p>
        </p:txBody>
      </p:sp>
      <p:pic>
        <p:nvPicPr>
          <p:cNvPr id="7" name="Picture 6"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F28B1442-12F7-4551-A533-370FF72ECBAA}"/>
              </a:ext>
            </a:extLst>
          </p:cNvPr>
          <p:cNvPicPr>
            <a:picLocks noChangeAspect="1"/>
          </p:cNvPicPr>
          <p:nvPr/>
        </p:nvPicPr>
        <p:blipFill rotWithShape="1">
          <a:blip r:embed="rId3">
            <a:extLst>
              <a:ext uri="{28A0092B-C50C-407E-A947-70E740481C1C}">
                <a14:useLocalDpi xmlns:a14="http://schemas.microsoft.com/office/drawing/2010/main" val="0"/>
              </a:ext>
            </a:extLst>
          </a:blip>
          <a:srcRect l="64575" t="37881" r="-222" b="28869"/>
          <a:stretch/>
        </p:blipFill>
        <p:spPr bwMode="auto">
          <a:xfrm>
            <a:off x="10696302" y="5870865"/>
            <a:ext cx="1447800" cy="943591"/>
          </a:xfrm>
          <a:prstGeom prst="rect">
            <a:avLst/>
          </a:prstGeom>
          <a:ln>
            <a:noFill/>
          </a:ln>
          <a:extLst>
            <a:ext uri="{53640926-AAD7-44D8-BBD7-CCE9431645EC}">
              <a14:shadowObscured xmlns:a14="http://schemas.microsoft.com/office/drawing/2010/main"/>
            </a:ext>
          </a:extLst>
        </p:spPr>
      </p:pic>
      <p:pic>
        <p:nvPicPr>
          <p:cNvPr id="5" name="Picture 4"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2CFE6733-9E34-4B24-88E0-09420AAB0E14}"/>
              </a:ext>
            </a:extLst>
          </p:cNvPr>
          <p:cNvPicPr>
            <a:picLocks noChangeAspect="1"/>
          </p:cNvPicPr>
          <p:nvPr/>
        </p:nvPicPr>
        <p:blipFill rotWithShape="1">
          <a:blip r:embed="rId3">
            <a:extLst>
              <a:ext uri="{28A0092B-C50C-407E-A947-70E740481C1C}">
                <a14:useLocalDpi xmlns:a14="http://schemas.microsoft.com/office/drawing/2010/main" val="0"/>
              </a:ext>
            </a:extLst>
          </a:blip>
          <a:srcRect l="3142" t="39078" r="65536" b="31706"/>
          <a:stretch/>
        </p:blipFill>
        <p:spPr bwMode="auto">
          <a:xfrm>
            <a:off x="9285515" y="5870865"/>
            <a:ext cx="1447800" cy="943592"/>
          </a:xfrm>
          <a:prstGeom prst="rect">
            <a:avLst/>
          </a:prstGeom>
          <a:ln>
            <a:noFill/>
          </a:ln>
          <a:extLst>
            <a:ext uri="{53640926-AAD7-44D8-BBD7-CCE9431645EC}">
              <a14:shadowObscured xmlns:a14="http://schemas.microsoft.com/office/drawing/2010/main"/>
            </a:ext>
          </a:extLst>
        </p:spPr>
      </p:pic>
      <p:sp>
        <p:nvSpPr>
          <p:cNvPr id="8" name="Content Placeholder 2">
            <a:extLst>
              <a:ext uri="{FF2B5EF4-FFF2-40B4-BE49-F238E27FC236}">
                <a16:creationId xmlns:a16="http://schemas.microsoft.com/office/drawing/2014/main" id="{25DD18CF-1C3C-476E-9EE6-E1FF7EA80C64}"/>
              </a:ext>
            </a:extLst>
          </p:cNvPr>
          <p:cNvSpPr txBox="1">
            <a:spLocks/>
          </p:cNvSpPr>
          <p:nvPr/>
        </p:nvSpPr>
        <p:spPr>
          <a:xfrm>
            <a:off x="619126" y="3429000"/>
            <a:ext cx="9764127" cy="269077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2060"/>
                </a:solidFill>
                <a:latin typeface="Arial" panose="020B0604020202020204" pitchFamily="34" charset="0"/>
                <a:cs typeface="Arial" panose="020B0604020202020204" pitchFamily="34" charset="0"/>
              </a:rPr>
              <a:t>Some patients might prefer</a:t>
            </a:r>
          </a:p>
          <a:p>
            <a:r>
              <a:rPr lang="en-US" dirty="0">
                <a:solidFill>
                  <a:srgbClr val="002060"/>
                </a:solidFill>
                <a:latin typeface="Arial" panose="020B0604020202020204" pitchFamily="34" charset="0"/>
                <a:cs typeface="Arial" panose="020B0604020202020204" pitchFamily="34" charset="0"/>
              </a:rPr>
              <a:t>A formal greeting (Mr./Ms./Mrs./Dr.)</a:t>
            </a:r>
          </a:p>
          <a:p>
            <a:r>
              <a:rPr lang="en-US" dirty="0">
                <a:solidFill>
                  <a:srgbClr val="002060"/>
                </a:solidFill>
                <a:latin typeface="Arial" panose="020B0604020202020204" pitchFamily="34" charset="0"/>
                <a:cs typeface="Arial" panose="020B0604020202020204" pitchFamily="34" charset="0"/>
              </a:rPr>
              <a:t>An informal greeting (first name or nickname)</a:t>
            </a:r>
          </a:p>
          <a:p>
            <a:r>
              <a:rPr lang="en-US" dirty="0">
                <a:solidFill>
                  <a:srgbClr val="002060"/>
                </a:solidFill>
                <a:latin typeface="Arial" panose="020B0604020202020204" pitchFamily="34" charset="0"/>
                <a:cs typeface="Arial" panose="020B0604020202020204" pitchFamily="34" charset="0"/>
              </a:rPr>
              <a:t>A name that differs from their given name/name used for insurance</a:t>
            </a:r>
          </a:p>
          <a:p>
            <a:r>
              <a:rPr lang="en-US" dirty="0">
                <a:solidFill>
                  <a:srgbClr val="002060"/>
                </a:solidFill>
                <a:latin typeface="Arial" panose="020B0604020202020204" pitchFamily="34" charset="0"/>
                <a:cs typeface="Arial" panose="020B0604020202020204" pitchFamily="34" charset="0"/>
              </a:rPr>
              <a:t>Pronouns that are inconsistent with cis-gender names. </a:t>
            </a:r>
          </a:p>
        </p:txBody>
      </p:sp>
    </p:spTree>
    <p:extLst>
      <p:ext uri="{BB962C8B-B14F-4D97-AF65-F5344CB8AC3E}">
        <p14:creationId xmlns:p14="http://schemas.microsoft.com/office/powerpoint/2010/main" val="253935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B9B5B-E80D-4FAB-A996-DE5D01E0B927}"/>
              </a:ext>
            </a:extLst>
          </p:cNvPr>
          <p:cNvSpPr>
            <a:spLocks noGrp="1"/>
          </p:cNvSpPr>
          <p:nvPr>
            <p:ph type="title"/>
          </p:nvPr>
        </p:nvSpPr>
        <p:spPr/>
        <p:txBody>
          <a:bodyPr/>
          <a:lstStyle/>
          <a:p>
            <a:r>
              <a:rPr lang="en-US" sz="4400" dirty="0">
                <a:solidFill>
                  <a:schemeClr val="bg1"/>
                </a:solidFill>
              </a:rPr>
              <a:t>Pre-Visit Review of Medical History and Reason for Visit</a:t>
            </a:r>
            <a:endParaRPr lang="en-US" dirty="0"/>
          </a:p>
        </p:txBody>
      </p:sp>
      <p:sp>
        <p:nvSpPr>
          <p:cNvPr id="3" name="Content Placeholder 2">
            <a:extLst>
              <a:ext uri="{FF2B5EF4-FFF2-40B4-BE49-F238E27FC236}">
                <a16:creationId xmlns:a16="http://schemas.microsoft.com/office/drawing/2014/main" id="{D4C6F4A1-81E2-40E2-B139-EF1418799828}"/>
              </a:ext>
            </a:extLst>
          </p:cNvPr>
          <p:cNvSpPr>
            <a:spLocks noGrp="1"/>
          </p:cNvSpPr>
          <p:nvPr>
            <p:ph idx="1"/>
          </p:nvPr>
        </p:nvSpPr>
        <p:spPr>
          <a:xfrm>
            <a:off x="6095999" y="2285999"/>
            <a:ext cx="5545183" cy="4321971"/>
          </a:xfrm>
        </p:spPr>
        <p:txBody>
          <a:bodyPr>
            <a:normAutofit/>
          </a:bodyPr>
          <a:lstStyle/>
          <a:p>
            <a:r>
              <a:rPr lang="en-US" dirty="0">
                <a:solidFill>
                  <a:srgbClr val="002060"/>
                </a:solidFill>
                <a:latin typeface="Arial" panose="020B0604020202020204" pitchFamily="34" charset="0"/>
                <a:cs typeface="Arial" panose="020B0604020202020204" pitchFamily="34" charset="0"/>
              </a:rPr>
              <a:t>Reviewing the patient’s medical history and reason for visit provides important information that will help the clinical encounter be more efficient and may help patients and caregivers feel the nurse is familiar with their previous care.</a:t>
            </a:r>
          </a:p>
          <a:p>
            <a:pPr marL="0" indent="0">
              <a:buNone/>
            </a:pPr>
            <a:endParaRPr lang="en-US" dirty="0">
              <a:solidFill>
                <a:srgbClr val="002060"/>
              </a:solidFill>
              <a:latin typeface="Arial" panose="020B0604020202020204" pitchFamily="34" charset="0"/>
              <a:cs typeface="Arial" panose="020B0604020202020204" pitchFamily="34" charset="0"/>
            </a:endParaRPr>
          </a:p>
        </p:txBody>
      </p:sp>
      <p:pic>
        <p:nvPicPr>
          <p:cNvPr id="5" name="Picture 4" descr="A group of people walking&#10;&#10;Description automatically generated with medium confidence">
            <a:extLst>
              <a:ext uri="{FF2B5EF4-FFF2-40B4-BE49-F238E27FC236}">
                <a16:creationId xmlns:a16="http://schemas.microsoft.com/office/drawing/2014/main" id="{746BC87A-1C16-4DC7-8383-DBFC64E79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7" y="2381067"/>
            <a:ext cx="5422174" cy="3614783"/>
          </a:xfrm>
          <a:prstGeom prst="rect">
            <a:avLst/>
          </a:prstGeom>
        </p:spPr>
      </p:pic>
    </p:spTree>
    <p:extLst>
      <p:ext uri="{BB962C8B-B14F-4D97-AF65-F5344CB8AC3E}">
        <p14:creationId xmlns:p14="http://schemas.microsoft.com/office/powerpoint/2010/main" val="423811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9125" y="2083614"/>
            <a:ext cx="11364328" cy="2690772"/>
          </a:xfrm>
        </p:spPr>
        <p:txBody>
          <a:bodyPr anchor="ctr">
            <a:noAutofit/>
          </a:bodyPr>
          <a:lstStyle/>
          <a:p>
            <a:pPr marL="0" indent="0">
              <a:buNone/>
            </a:pPr>
            <a:r>
              <a:rPr lang="en-US" b="1" dirty="0">
                <a:solidFill>
                  <a:srgbClr val="002060"/>
                </a:solidFill>
                <a:latin typeface="Arial" panose="020B0604020202020204" pitchFamily="34" charset="0"/>
                <a:cs typeface="Arial" panose="020B0604020202020204" pitchFamily="34" charset="0"/>
              </a:rPr>
              <a:t>Review the patient medical history to</a:t>
            </a:r>
          </a:p>
          <a:p>
            <a:pPr marL="0" indent="0">
              <a:buNone/>
            </a:pPr>
            <a:r>
              <a:rPr lang="en-US" b="1" dirty="0">
                <a:solidFill>
                  <a:srgbClr val="002060"/>
                </a:solidFill>
                <a:latin typeface="Arial" panose="020B0604020202020204" pitchFamily="34" charset="0"/>
                <a:cs typeface="Arial" panose="020B0604020202020204" pitchFamily="34" charset="0"/>
              </a:rPr>
              <a:t>determine if past or current trauma was</a:t>
            </a:r>
          </a:p>
          <a:p>
            <a:pPr marL="0" indent="0">
              <a:buNone/>
            </a:pPr>
            <a:r>
              <a:rPr lang="en-US" b="1" dirty="0">
                <a:solidFill>
                  <a:srgbClr val="002060"/>
                </a:solidFill>
                <a:latin typeface="Arial" panose="020B0604020202020204" pitchFamily="34" charset="0"/>
                <a:cs typeface="Arial" panose="020B0604020202020204" pitchFamily="34" charset="0"/>
              </a:rPr>
              <a:t>disclosed in past clinical encounters. </a:t>
            </a:r>
          </a:p>
        </p:txBody>
      </p:sp>
      <p:sp>
        <p:nvSpPr>
          <p:cNvPr id="2" name="Title 1"/>
          <p:cNvSpPr>
            <a:spLocks noGrp="1"/>
          </p:cNvSpPr>
          <p:nvPr>
            <p:ph type="title"/>
          </p:nvPr>
        </p:nvSpPr>
        <p:spPr>
          <a:xfrm>
            <a:off x="619125" y="242156"/>
            <a:ext cx="10515600" cy="1325563"/>
          </a:xfrm>
        </p:spPr>
        <p:txBody>
          <a:bodyPr>
            <a:normAutofit/>
          </a:bodyPr>
          <a:lstStyle/>
          <a:p>
            <a:r>
              <a:rPr lang="en-US" sz="4000" dirty="0">
                <a:solidFill>
                  <a:schemeClr val="bg1"/>
                </a:solidFill>
              </a:rPr>
              <a:t>Pre-Visit Review of Medical History and Reason for Visit</a:t>
            </a:r>
          </a:p>
        </p:txBody>
      </p:sp>
      <p:sp>
        <p:nvSpPr>
          <p:cNvPr id="8" name="Content Placeholder 2">
            <a:extLst>
              <a:ext uri="{FF2B5EF4-FFF2-40B4-BE49-F238E27FC236}">
                <a16:creationId xmlns:a16="http://schemas.microsoft.com/office/drawing/2014/main" id="{25DD18CF-1C3C-476E-9EE6-E1FF7EA80C64}"/>
              </a:ext>
            </a:extLst>
          </p:cNvPr>
          <p:cNvSpPr txBox="1">
            <a:spLocks/>
          </p:cNvSpPr>
          <p:nvPr/>
        </p:nvSpPr>
        <p:spPr>
          <a:xfrm>
            <a:off x="619126" y="3429000"/>
            <a:ext cx="9764127" cy="2690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490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838200" y="3275669"/>
            <a:ext cx="10515600" cy="1325563"/>
          </a:xfrm>
        </p:spPr>
        <p:txBody>
          <a:bodyPr vert="horz" lIns="91440" tIns="45720" rIns="91440" bIns="45720" rtlCol="0" anchor="ctr">
            <a:noAutofit/>
          </a:bodyPr>
          <a:lstStyle/>
          <a:p>
            <a:pPr algn="ctr"/>
            <a:r>
              <a:rPr lang="en-US" sz="6000" dirty="0">
                <a:solidFill>
                  <a:srgbClr val="002060"/>
                </a:solidFill>
                <a:cs typeface="Calibri Light"/>
              </a:rPr>
              <a:t>Provider Introduction</a:t>
            </a:r>
            <a:endParaRPr lang="en-US" sz="5400" dirty="0">
              <a:solidFill>
                <a:srgbClr val="0070C0"/>
              </a:solidFill>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endParaRPr lang="en-US" dirty="0"/>
          </a:p>
        </p:txBody>
      </p:sp>
    </p:spTree>
    <p:extLst>
      <p:ext uri="{BB962C8B-B14F-4D97-AF65-F5344CB8AC3E}">
        <p14:creationId xmlns:p14="http://schemas.microsoft.com/office/powerpoint/2010/main" val="2934767546"/>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26621" y="3617686"/>
            <a:ext cx="10515600" cy="1325563"/>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Nurses should begin all clinical encounters with an introduction of themselves to the</a:t>
            </a:r>
            <a:br>
              <a:rPr lang="en-US" sz="4800" dirty="0">
                <a:solidFill>
                  <a:srgbClr val="002060"/>
                </a:solidFill>
                <a:latin typeface="Arial" panose="020B0604020202020204" pitchFamily="34" charset="0"/>
                <a:cs typeface="Arial" panose="020B0604020202020204" pitchFamily="34" charset="0"/>
              </a:rPr>
            </a:br>
            <a:r>
              <a:rPr lang="en-US" sz="4800" dirty="0">
                <a:solidFill>
                  <a:srgbClr val="002060"/>
                </a:solidFill>
                <a:latin typeface="Arial" panose="020B0604020202020204" pitchFamily="34" charset="0"/>
                <a:cs typeface="Arial" panose="020B0604020202020204" pitchFamily="34" charset="0"/>
              </a:rPr>
              <a:t>patient. </a:t>
            </a: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Provider Introduction</a:t>
            </a:r>
          </a:p>
        </p:txBody>
      </p:sp>
    </p:spTree>
    <p:extLst>
      <p:ext uri="{BB962C8B-B14F-4D97-AF65-F5344CB8AC3E}">
        <p14:creationId xmlns:p14="http://schemas.microsoft.com/office/powerpoint/2010/main" val="10408754"/>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575851" y="3824309"/>
            <a:ext cx="5588727" cy="617062"/>
          </a:xfrm>
        </p:spPr>
        <p:txBody>
          <a:bodyPr vert="horz" lIns="91440" tIns="45720" rIns="91440" bIns="45720" rtlCol="0" anchor="ctr">
            <a:noAutofit/>
          </a:bodyPr>
          <a:lstStyle/>
          <a:p>
            <a:pPr algn="ctr"/>
            <a:r>
              <a:rPr lang="en-US" dirty="0">
                <a:solidFill>
                  <a:srgbClr val="002060"/>
                </a:solidFill>
                <a:latin typeface="Arial" panose="020B0604020202020204" pitchFamily="34" charset="0"/>
                <a:cs typeface="Arial" panose="020B0604020202020204" pitchFamily="34" charset="0"/>
              </a:rPr>
              <a:t>Initial introduction and health history should be completed with the patient fully clothed. </a:t>
            </a:r>
            <a:endParaRPr lang="en-US"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Provider Introduction</a:t>
            </a:r>
          </a:p>
        </p:txBody>
      </p:sp>
      <p:pic>
        <p:nvPicPr>
          <p:cNvPr id="5" name="Picture 4" descr="A picture containing person, sitting, computer&#10;&#10;Description automatically generated">
            <a:extLst>
              <a:ext uri="{FF2B5EF4-FFF2-40B4-BE49-F238E27FC236}">
                <a16:creationId xmlns:a16="http://schemas.microsoft.com/office/drawing/2014/main" id="{BC01A99F-1C7E-41A7-A332-415610EFC5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6838" y="2520405"/>
            <a:ext cx="4860471" cy="3240314"/>
          </a:xfrm>
          <a:prstGeom prst="rect">
            <a:avLst/>
          </a:prstGeom>
        </p:spPr>
      </p:pic>
      <p:pic>
        <p:nvPicPr>
          <p:cNvPr id="6" name="Picture 5"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C76AB9B4-BA45-47F0-BF6C-0B6F971D5A34}"/>
              </a:ext>
            </a:extLst>
          </p:cNvPr>
          <p:cNvPicPr>
            <a:picLocks noChangeAspect="1"/>
          </p:cNvPicPr>
          <p:nvPr/>
        </p:nvPicPr>
        <p:blipFill rotWithShape="1">
          <a:blip r:embed="rId4">
            <a:extLst>
              <a:ext uri="{28A0092B-C50C-407E-A947-70E740481C1C}">
                <a14:useLocalDpi xmlns:a14="http://schemas.microsoft.com/office/drawing/2010/main" val="0"/>
              </a:ext>
            </a:extLst>
          </a:blip>
          <a:srcRect l="2822" t="38951" r="84657" b="35119"/>
          <a:stretch/>
        </p:blipFill>
        <p:spPr bwMode="auto">
          <a:xfrm>
            <a:off x="10905309" y="5755245"/>
            <a:ext cx="762000" cy="11027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94177564"/>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26621" y="3617686"/>
            <a:ext cx="10515600" cy="1325563"/>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When making an introduction, the nurse, if comfortable, should identify their own pronouns. Additionally, nurses should ask the patient their pronouns if they are not identified in the patient’s chart. </a:t>
            </a:r>
            <a:endParaRPr lang="en-US" sz="48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Provider Introduction</a:t>
            </a:r>
          </a:p>
        </p:txBody>
      </p:sp>
      <p:pic>
        <p:nvPicPr>
          <p:cNvPr id="7" name="Picture 6"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9DEB16E1-94F5-4065-2761-9BC94CCC0985}"/>
              </a:ext>
            </a:extLst>
          </p:cNvPr>
          <p:cNvPicPr>
            <a:picLocks noChangeAspect="1"/>
          </p:cNvPicPr>
          <p:nvPr/>
        </p:nvPicPr>
        <p:blipFill rotWithShape="1">
          <a:blip r:embed="rId3">
            <a:extLst>
              <a:ext uri="{28A0092B-C50C-407E-A947-70E740481C1C}">
                <a14:useLocalDpi xmlns:a14="http://schemas.microsoft.com/office/drawing/2010/main" val="0"/>
              </a:ext>
            </a:extLst>
          </a:blip>
          <a:srcRect l="64575" t="37882" r="1257" b="30907"/>
          <a:stretch/>
        </p:blipFill>
        <p:spPr bwMode="auto">
          <a:xfrm>
            <a:off x="10816388" y="5782892"/>
            <a:ext cx="1375611" cy="877989"/>
          </a:xfrm>
          <a:prstGeom prst="rect">
            <a:avLst/>
          </a:prstGeom>
          <a:ln>
            <a:noFill/>
          </a:ln>
          <a:extLst>
            <a:ext uri="{53640926-AAD7-44D8-BBD7-CCE9431645EC}">
              <a14:shadowObscured xmlns:a14="http://schemas.microsoft.com/office/drawing/2010/main"/>
            </a:ext>
          </a:extLst>
        </p:spPr>
      </p:pic>
      <p:pic>
        <p:nvPicPr>
          <p:cNvPr id="5" name="Picture 4"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20987920-1EE3-7948-1CC2-5031B5B0660B}"/>
              </a:ext>
            </a:extLst>
          </p:cNvPr>
          <p:cNvPicPr>
            <a:picLocks noChangeAspect="1"/>
          </p:cNvPicPr>
          <p:nvPr/>
        </p:nvPicPr>
        <p:blipFill rotWithShape="1">
          <a:blip r:embed="rId3">
            <a:extLst>
              <a:ext uri="{28A0092B-C50C-407E-A947-70E740481C1C}">
                <a14:useLocalDpi xmlns:a14="http://schemas.microsoft.com/office/drawing/2010/main" val="0"/>
              </a:ext>
            </a:extLst>
          </a:blip>
          <a:srcRect l="2822" t="38951" r="84657" b="35119"/>
          <a:stretch/>
        </p:blipFill>
        <p:spPr bwMode="auto">
          <a:xfrm>
            <a:off x="9505829" y="5782892"/>
            <a:ext cx="606687" cy="877989"/>
          </a:xfrm>
          <a:prstGeom prst="rect">
            <a:avLst/>
          </a:prstGeom>
          <a:ln>
            <a:noFill/>
          </a:ln>
          <a:extLst>
            <a:ext uri="{53640926-AAD7-44D8-BBD7-CCE9431645EC}">
              <a14:shadowObscured xmlns:a14="http://schemas.microsoft.com/office/drawing/2010/main"/>
            </a:ext>
          </a:extLst>
        </p:spPr>
      </p:pic>
      <p:pic>
        <p:nvPicPr>
          <p:cNvPr id="8" name="Picture 7"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1EBC49F4-F1EC-B7D8-873D-7C6A9D86B2D5}"/>
              </a:ext>
            </a:extLst>
          </p:cNvPr>
          <p:cNvPicPr>
            <a:picLocks noChangeAspect="1"/>
          </p:cNvPicPr>
          <p:nvPr/>
        </p:nvPicPr>
        <p:blipFill rotWithShape="1">
          <a:blip r:embed="rId3">
            <a:extLst>
              <a:ext uri="{28A0092B-C50C-407E-A947-70E740481C1C}">
                <a14:useLocalDpi xmlns:a14="http://schemas.microsoft.com/office/drawing/2010/main" val="0"/>
              </a:ext>
            </a:extLst>
          </a:blip>
          <a:srcRect l="16591" t="38780" r="65422" b="31088"/>
          <a:stretch/>
        </p:blipFill>
        <p:spPr bwMode="auto">
          <a:xfrm>
            <a:off x="10102495" y="5796484"/>
            <a:ext cx="749989" cy="8779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42505229"/>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26621" y="3429000"/>
            <a:ext cx="10515600" cy="1325563"/>
          </a:xfrm>
        </p:spPr>
        <p:txBody>
          <a:bodyPr vert="horz" lIns="91440" tIns="45720" rIns="91440" bIns="45720" rtlCol="0" anchor="ctr">
            <a:noAutofit/>
          </a:bodyPr>
          <a:lstStyle/>
          <a:p>
            <a:pPr algn="ctr"/>
            <a:r>
              <a:rPr lang="en-US" dirty="0">
                <a:solidFill>
                  <a:srgbClr val="002060"/>
                </a:solidFill>
                <a:latin typeface="Arial" panose="020B0604020202020204" pitchFamily="34" charset="0"/>
                <a:cs typeface="Arial" panose="020B0604020202020204" pitchFamily="34" charset="0"/>
              </a:rPr>
              <a:t>During the introduction, gauge the</a:t>
            </a:r>
            <a:br>
              <a:rPr lang="en-US" dirty="0">
                <a:solidFill>
                  <a:srgbClr val="002060"/>
                </a:solidFill>
                <a:latin typeface="Arial" panose="020B0604020202020204" pitchFamily="34" charset="0"/>
                <a:cs typeface="Arial" panose="020B0604020202020204" pitchFamily="34" charset="0"/>
              </a:rPr>
            </a:br>
            <a:r>
              <a:rPr lang="en-US" dirty="0">
                <a:solidFill>
                  <a:srgbClr val="002060"/>
                </a:solidFill>
                <a:latin typeface="Arial" panose="020B0604020202020204" pitchFamily="34" charset="0"/>
                <a:cs typeface="Arial" panose="020B0604020202020204" pitchFamily="34" charset="0"/>
              </a:rPr>
              <a:t>patient’s comfort with shaking hands and</a:t>
            </a:r>
            <a:br>
              <a:rPr lang="en-US" dirty="0">
                <a:solidFill>
                  <a:srgbClr val="002060"/>
                </a:solidFill>
                <a:latin typeface="Arial" panose="020B0604020202020204" pitchFamily="34" charset="0"/>
                <a:cs typeface="Arial" panose="020B0604020202020204" pitchFamily="34" charset="0"/>
              </a:rPr>
            </a:br>
            <a:r>
              <a:rPr lang="en-US" dirty="0">
                <a:solidFill>
                  <a:srgbClr val="002060"/>
                </a:solidFill>
                <a:latin typeface="Arial" panose="020B0604020202020204" pitchFamily="34" charset="0"/>
                <a:cs typeface="Arial" panose="020B0604020202020204" pitchFamily="34" charset="0"/>
              </a:rPr>
              <a:t>using direct eye contact when</a:t>
            </a:r>
            <a:br>
              <a:rPr lang="en-US" dirty="0">
                <a:solidFill>
                  <a:srgbClr val="002060"/>
                </a:solidFill>
                <a:latin typeface="Arial" panose="020B0604020202020204" pitchFamily="34" charset="0"/>
                <a:cs typeface="Arial" panose="020B0604020202020204" pitchFamily="34" charset="0"/>
              </a:rPr>
            </a:br>
            <a:r>
              <a:rPr lang="en-US" dirty="0">
                <a:solidFill>
                  <a:srgbClr val="002060"/>
                </a:solidFill>
                <a:latin typeface="Arial" panose="020B0604020202020204" pitchFamily="34" charset="0"/>
                <a:cs typeface="Arial" panose="020B0604020202020204" pitchFamily="34" charset="0"/>
              </a:rPr>
              <a:t>communicating</a:t>
            </a:r>
            <a:endParaRPr lang="en-US"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Provider Introduction</a:t>
            </a:r>
          </a:p>
        </p:txBody>
      </p:sp>
      <p:pic>
        <p:nvPicPr>
          <p:cNvPr id="6" name="Picture 5"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F8070677-F89D-AB97-26F8-CA7EA013A7D0}"/>
              </a:ext>
            </a:extLst>
          </p:cNvPr>
          <p:cNvPicPr>
            <a:picLocks noChangeAspect="1"/>
          </p:cNvPicPr>
          <p:nvPr/>
        </p:nvPicPr>
        <p:blipFill rotWithShape="1">
          <a:blip r:embed="rId3">
            <a:extLst>
              <a:ext uri="{28A0092B-C50C-407E-A947-70E740481C1C}">
                <a14:useLocalDpi xmlns:a14="http://schemas.microsoft.com/office/drawing/2010/main" val="0"/>
              </a:ext>
            </a:extLst>
          </a:blip>
          <a:srcRect l="64575" t="37882" r="1257" b="30907"/>
          <a:stretch/>
        </p:blipFill>
        <p:spPr bwMode="auto">
          <a:xfrm>
            <a:off x="10554415" y="5729982"/>
            <a:ext cx="1375611" cy="8779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8116499"/>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FCBBDE04-A521-3FB5-47E9-24D38BA69992}"/>
              </a:ext>
            </a:extLst>
          </p:cNvPr>
          <p:cNvPicPr>
            <a:picLocks noChangeAspect="1"/>
          </p:cNvPicPr>
          <p:nvPr/>
        </p:nvPicPr>
        <p:blipFill rotWithShape="1">
          <a:blip r:embed="rId3">
            <a:extLst>
              <a:ext uri="{28A0092B-C50C-407E-A947-70E740481C1C}">
                <a14:useLocalDpi xmlns:a14="http://schemas.microsoft.com/office/drawing/2010/main" val="0"/>
              </a:ext>
            </a:extLst>
          </a:blip>
          <a:srcRect l="64575" t="37882" r="1257" b="30907"/>
          <a:stretch/>
        </p:blipFill>
        <p:spPr bwMode="auto">
          <a:xfrm>
            <a:off x="10816388" y="5782892"/>
            <a:ext cx="1375611" cy="877989"/>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26621" y="3429000"/>
            <a:ext cx="10515600" cy="1325563"/>
          </a:xfrm>
        </p:spPr>
        <p:txBody>
          <a:bodyPr vert="horz" lIns="91440" tIns="45720" rIns="91440" bIns="45720" rtlCol="0" anchor="ctr">
            <a:noAutofit/>
          </a:bodyPr>
          <a:lstStyle/>
          <a:p>
            <a:pPr algn="ctr"/>
            <a:r>
              <a:rPr lang="en-US" sz="4000" dirty="0">
                <a:solidFill>
                  <a:srgbClr val="002060"/>
                </a:solidFill>
                <a:latin typeface="Arial" panose="020B0604020202020204" pitchFamily="34" charset="0"/>
                <a:cs typeface="Arial" panose="020B0604020202020204" pitchFamily="34" charset="0"/>
              </a:rPr>
              <a:t>Do not assume the patient is comfortable</a:t>
            </a:r>
            <a:br>
              <a:rPr lang="en-US" sz="4000" dirty="0">
                <a:solidFill>
                  <a:srgbClr val="002060"/>
                </a:solidFill>
                <a:latin typeface="Arial" panose="020B0604020202020204" pitchFamily="34" charset="0"/>
                <a:cs typeface="Arial" panose="020B0604020202020204" pitchFamily="34" charset="0"/>
              </a:rPr>
            </a:br>
            <a:r>
              <a:rPr lang="en-US" sz="4000" dirty="0">
                <a:solidFill>
                  <a:srgbClr val="002060"/>
                </a:solidFill>
                <a:latin typeface="Arial" panose="020B0604020202020204" pitchFamily="34" charset="0"/>
                <a:cs typeface="Arial" panose="020B0604020202020204" pitchFamily="34" charset="0"/>
              </a:rPr>
              <a:t>with other individuals being present in the</a:t>
            </a:r>
            <a:br>
              <a:rPr lang="en-US" sz="4000" dirty="0">
                <a:solidFill>
                  <a:srgbClr val="002060"/>
                </a:solidFill>
                <a:latin typeface="Arial" panose="020B0604020202020204" pitchFamily="34" charset="0"/>
                <a:cs typeface="Arial" panose="020B0604020202020204" pitchFamily="34" charset="0"/>
              </a:rPr>
            </a:br>
            <a:r>
              <a:rPr lang="en-US" sz="4000" dirty="0">
                <a:solidFill>
                  <a:srgbClr val="002060"/>
                </a:solidFill>
                <a:latin typeface="Arial" panose="020B0604020202020204" pitchFamily="34" charset="0"/>
                <a:cs typeface="Arial" panose="020B0604020202020204" pitchFamily="34" charset="0"/>
              </a:rPr>
              <a:t>room for the history or the physical exam</a:t>
            </a:r>
            <a:br>
              <a:rPr lang="en-US" sz="4000" dirty="0">
                <a:solidFill>
                  <a:srgbClr val="002060"/>
                </a:solidFill>
                <a:latin typeface="Arial" panose="020B0604020202020204" pitchFamily="34" charset="0"/>
                <a:cs typeface="Arial" panose="020B0604020202020204" pitchFamily="34" charset="0"/>
              </a:rPr>
            </a:br>
            <a:r>
              <a:rPr lang="en-US" sz="4000" dirty="0">
                <a:solidFill>
                  <a:srgbClr val="002060"/>
                </a:solidFill>
                <a:latin typeface="Arial" panose="020B0604020202020204" pitchFamily="34" charset="0"/>
                <a:cs typeface="Arial" panose="020B0604020202020204" pitchFamily="34" charset="0"/>
              </a:rPr>
              <a:t>(e.g., medical or nursing students, nursing assistants, etc.). Ask their permission before introducing other providers into the clinical encounter. </a:t>
            </a:r>
            <a:endParaRPr lang="en-US" sz="40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Provider Introduction</a:t>
            </a:r>
          </a:p>
        </p:txBody>
      </p:sp>
      <p:pic>
        <p:nvPicPr>
          <p:cNvPr id="4" name="Picture 3"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0E23424B-8106-ACEF-498A-902DEAA716A9}"/>
              </a:ext>
            </a:extLst>
          </p:cNvPr>
          <p:cNvPicPr>
            <a:picLocks noChangeAspect="1"/>
          </p:cNvPicPr>
          <p:nvPr/>
        </p:nvPicPr>
        <p:blipFill rotWithShape="1">
          <a:blip r:embed="rId3">
            <a:extLst>
              <a:ext uri="{28A0092B-C50C-407E-A947-70E740481C1C}">
                <a14:useLocalDpi xmlns:a14="http://schemas.microsoft.com/office/drawing/2010/main" val="0"/>
              </a:ext>
            </a:extLst>
          </a:blip>
          <a:srcRect l="16591" t="38780" r="65422" b="31088"/>
          <a:stretch/>
        </p:blipFill>
        <p:spPr bwMode="auto">
          <a:xfrm>
            <a:off x="11442010" y="5782891"/>
            <a:ext cx="749989" cy="8779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47425"/>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838200" y="3154680"/>
            <a:ext cx="10515600" cy="1325563"/>
          </a:xfrm>
        </p:spPr>
        <p:txBody>
          <a:bodyPr vert="horz" lIns="91440" tIns="45720" rIns="91440" bIns="45720" rtlCol="0" anchor="ctr">
            <a:noAutofit/>
          </a:bodyPr>
          <a:lstStyle/>
          <a:p>
            <a:pPr algn="ctr"/>
            <a:r>
              <a:rPr lang="en-US" sz="5000" dirty="0">
                <a:solidFill>
                  <a:srgbClr val="002060"/>
                </a:solidFill>
                <a:cs typeface="Calibri Light"/>
              </a:rPr>
              <a:t>Privacy, Confidentiality, and Safety</a:t>
            </a: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endParaRPr lang="en-US" dirty="0"/>
          </a:p>
        </p:txBody>
      </p:sp>
    </p:spTree>
    <p:extLst>
      <p:ext uri="{BB962C8B-B14F-4D97-AF65-F5344CB8AC3E}">
        <p14:creationId xmlns:p14="http://schemas.microsoft.com/office/powerpoint/2010/main" val="650616145"/>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C4B08676-599A-4744-8808-D8C12C762389}"/>
              </a:ext>
            </a:extLst>
          </p:cNvPr>
          <p:cNvGraphicFramePr/>
          <p:nvPr>
            <p:extLst>
              <p:ext uri="{D42A27DB-BD31-4B8C-83A1-F6EECF244321}">
                <p14:modId xmlns:p14="http://schemas.microsoft.com/office/powerpoint/2010/main" val="2191715432"/>
              </p:ext>
            </p:extLst>
          </p:nvPr>
        </p:nvGraphicFramePr>
        <p:xfrm>
          <a:off x="1235034" y="1871003"/>
          <a:ext cx="9823489" cy="4872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051FB5A8-7589-1308-E808-C1E6CE6E3C09}"/>
              </a:ext>
            </a:extLst>
          </p:cNvPr>
          <p:cNvSpPr txBox="1"/>
          <p:nvPr/>
        </p:nvSpPr>
        <p:spPr>
          <a:xfrm>
            <a:off x="1" y="391719"/>
            <a:ext cx="12192000" cy="1015663"/>
          </a:xfrm>
          <a:prstGeom prst="rect">
            <a:avLst/>
          </a:prstGeom>
          <a:noFill/>
        </p:spPr>
        <p:txBody>
          <a:bodyPr wrap="square" rtlCol="0">
            <a:spAutoFit/>
          </a:bodyPr>
          <a:lstStyle/>
          <a:p>
            <a:pPr algn="ctr"/>
            <a:r>
              <a:rPr lang="en-US" sz="6000" dirty="0">
                <a:solidFill>
                  <a:schemeClr val="bg1"/>
                </a:solidFill>
                <a:latin typeface="Book Antiqua" panose="02040602050305030304" pitchFamily="18" charset="0"/>
                <a:ea typeface="Baskerville" panose="02020502070401020303" pitchFamily="18" charset="0"/>
              </a:rPr>
              <a:t>Learning Objectives</a:t>
            </a:r>
          </a:p>
        </p:txBody>
      </p:sp>
    </p:spTree>
    <p:extLst>
      <p:ext uri="{BB962C8B-B14F-4D97-AF65-F5344CB8AC3E}">
        <p14:creationId xmlns:p14="http://schemas.microsoft.com/office/powerpoint/2010/main" val="316028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26621" y="3617686"/>
            <a:ext cx="10515600" cy="1325563"/>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Providers should ensure that the location in which the health history takes place is as private as possible while also safe.</a:t>
            </a:r>
            <a:endParaRPr lang="en-US" sz="48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Privacy, Confidentiality, and Safety</a:t>
            </a:r>
          </a:p>
        </p:txBody>
      </p:sp>
      <p:pic>
        <p:nvPicPr>
          <p:cNvPr id="4" name="Picture 3"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A556BC86-9129-40EE-93A4-A4F979B02156}"/>
              </a:ext>
            </a:extLst>
          </p:cNvPr>
          <p:cNvPicPr>
            <a:picLocks noChangeAspect="1"/>
          </p:cNvPicPr>
          <p:nvPr/>
        </p:nvPicPr>
        <p:blipFill rotWithShape="1">
          <a:blip r:embed="rId3">
            <a:extLst>
              <a:ext uri="{28A0092B-C50C-407E-A947-70E740481C1C}">
                <a14:useLocalDpi xmlns:a14="http://schemas.microsoft.com/office/drawing/2010/main" val="0"/>
              </a:ext>
            </a:extLst>
          </a:blip>
          <a:srcRect l="3326" t="38952" r="83220" b="33957"/>
          <a:stretch/>
        </p:blipFill>
        <p:spPr bwMode="auto">
          <a:xfrm>
            <a:off x="11034217" y="5643136"/>
            <a:ext cx="827584" cy="116440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95850710"/>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26621" y="3429000"/>
            <a:ext cx="10515600" cy="1325563"/>
          </a:xfrm>
        </p:spPr>
        <p:txBody>
          <a:bodyPr vert="horz" lIns="91440" tIns="45720" rIns="91440" bIns="45720" rtlCol="0" anchor="ctr">
            <a:noAutofit/>
          </a:bodyPr>
          <a:lstStyle/>
          <a:p>
            <a:pPr algn="ctr"/>
            <a:r>
              <a:rPr lang="en-US" sz="4000" dirty="0">
                <a:solidFill>
                  <a:srgbClr val="002060"/>
                </a:solidFill>
                <a:latin typeface="Arial" panose="020B0604020202020204" pitchFamily="34" charset="0"/>
                <a:cs typeface="Arial" panose="020B0604020202020204" pitchFamily="34" charset="0"/>
              </a:rPr>
              <a:t>Providers should identify to patient and caregiver what, if any, information they are required to report to outside agencies or authorities (e.g., suspected child abuse or neglect, weapons possession, substance abuse, suicidal or homicidal ideation, etc.) </a:t>
            </a:r>
            <a:endParaRPr lang="en-US" sz="40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Privacy, Confidentiality, and Safety</a:t>
            </a:r>
          </a:p>
        </p:txBody>
      </p:sp>
      <p:pic>
        <p:nvPicPr>
          <p:cNvPr id="4" name="Picture 3"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4239655A-DF9B-472D-A6D4-17A25B13C884}"/>
              </a:ext>
            </a:extLst>
          </p:cNvPr>
          <p:cNvPicPr>
            <a:picLocks noChangeAspect="1"/>
          </p:cNvPicPr>
          <p:nvPr/>
        </p:nvPicPr>
        <p:blipFill rotWithShape="1">
          <a:blip r:embed="rId3">
            <a:extLst>
              <a:ext uri="{28A0092B-C50C-407E-A947-70E740481C1C}">
                <a14:useLocalDpi xmlns:a14="http://schemas.microsoft.com/office/drawing/2010/main" val="0"/>
              </a:ext>
            </a:extLst>
          </a:blip>
          <a:srcRect l="3325" t="38951" r="65554" b="29880"/>
          <a:stretch/>
        </p:blipFill>
        <p:spPr bwMode="auto">
          <a:xfrm>
            <a:off x="9549841" y="5746192"/>
            <a:ext cx="1588677" cy="1111808"/>
          </a:xfrm>
          <a:prstGeom prst="rect">
            <a:avLst/>
          </a:prstGeom>
          <a:ln>
            <a:noFill/>
          </a:ln>
          <a:extLst>
            <a:ext uri="{53640926-AAD7-44D8-BBD7-CCE9431645EC}">
              <a14:shadowObscured xmlns:a14="http://schemas.microsoft.com/office/drawing/2010/main"/>
            </a:ext>
          </a:extLst>
        </p:spPr>
      </p:pic>
      <p:pic>
        <p:nvPicPr>
          <p:cNvPr id="5" name="Picture 4"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B49B5871-241E-4DD0-93CF-97B80A36F197}"/>
              </a:ext>
            </a:extLst>
          </p:cNvPr>
          <p:cNvPicPr>
            <a:picLocks noChangeAspect="1"/>
          </p:cNvPicPr>
          <p:nvPr/>
        </p:nvPicPr>
        <p:blipFill rotWithShape="1">
          <a:blip r:embed="rId3">
            <a:extLst>
              <a:ext uri="{28A0092B-C50C-407E-A947-70E740481C1C}">
                <a14:useLocalDpi xmlns:a14="http://schemas.microsoft.com/office/drawing/2010/main" val="0"/>
              </a:ext>
            </a:extLst>
          </a:blip>
          <a:srcRect l="64711" t="38405" r="18093" b="31952"/>
          <a:stretch/>
        </p:blipFill>
        <p:spPr bwMode="auto">
          <a:xfrm>
            <a:off x="11086644" y="5730741"/>
            <a:ext cx="856367" cy="10314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77935227"/>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06210" y="3429000"/>
            <a:ext cx="10779579" cy="1465943"/>
          </a:xfrm>
        </p:spPr>
        <p:txBody>
          <a:bodyPr vert="horz" lIns="91440" tIns="45720" rIns="91440" bIns="45720" rtlCol="0" anchor="ctr">
            <a:noAutofit/>
          </a:bodyPr>
          <a:lstStyle/>
          <a:p>
            <a:pPr algn="ctr"/>
            <a:r>
              <a:rPr lang="en-US" dirty="0">
                <a:solidFill>
                  <a:srgbClr val="002060"/>
                </a:solidFill>
                <a:latin typeface="Arial" panose="020B0604020202020204" pitchFamily="34" charset="0"/>
                <a:cs typeface="Arial" panose="020B0604020202020204" pitchFamily="34" charset="0"/>
              </a:rPr>
              <a:t>Providers should acknowledge upfront that some health history questions might be of a sensitive nature (e.g., sexual health, mental health, substance use, etc.). </a:t>
            </a:r>
            <a:endParaRPr lang="en-US"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Privacy, Confidentiality, and Safety</a:t>
            </a:r>
          </a:p>
        </p:txBody>
      </p:sp>
      <p:pic>
        <p:nvPicPr>
          <p:cNvPr id="6" name="Picture 5"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90183794-BC96-BD20-2963-64389C5A9F2D}"/>
              </a:ext>
            </a:extLst>
          </p:cNvPr>
          <p:cNvPicPr>
            <a:picLocks noChangeAspect="1"/>
          </p:cNvPicPr>
          <p:nvPr/>
        </p:nvPicPr>
        <p:blipFill rotWithShape="1">
          <a:blip r:embed="rId3">
            <a:extLst>
              <a:ext uri="{28A0092B-C50C-407E-A947-70E740481C1C}">
                <a14:useLocalDpi xmlns:a14="http://schemas.microsoft.com/office/drawing/2010/main" val="0"/>
              </a:ext>
            </a:extLst>
          </a:blip>
          <a:srcRect l="64711" t="38405" r="18093" b="31952"/>
          <a:stretch/>
        </p:blipFill>
        <p:spPr bwMode="auto">
          <a:xfrm>
            <a:off x="11086644" y="5730741"/>
            <a:ext cx="856367" cy="1031450"/>
          </a:xfrm>
          <a:prstGeom prst="rect">
            <a:avLst/>
          </a:prstGeom>
          <a:ln>
            <a:noFill/>
          </a:ln>
          <a:extLst>
            <a:ext uri="{53640926-AAD7-44D8-BBD7-CCE9431645EC}">
              <a14:shadowObscured xmlns:a14="http://schemas.microsoft.com/office/drawing/2010/main"/>
            </a:ext>
          </a:extLst>
        </p:spPr>
      </p:pic>
      <p:pic>
        <p:nvPicPr>
          <p:cNvPr id="4" name="Picture 3"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0A69E3DD-3170-40CD-9290-868300292C7F}"/>
              </a:ext>
            </a:extLst>
          </p:cNvPr>
          <p:cNvPicPr>
            <a:picLocks noChangeAspect="1"/>
          </p:cNvPicPr>
          <p:nvPr/>
        </p:nvPicPr>
        <p:blipFill rotWithShape="1">
          <a:blip r:embed="rId3">
            <a:extLst>
              <a:ext uri="{28A0092B-C50C-407E-A947-70E740481C1C}">
                <a14:useLocalDpi xmlns:a14="http://schemas.microsoft.com/office/drawing/2010/main" val="0"/>
              </a:ext>
            </a:extLst>
          </a:blip>
          <a:srcRect l="3325" t="38951" r="65554" b="31534"/>
          <a:stretch/>
        </p:blipFill>
        <p:spPr bwMode="auto">
          <a:xfrm>
            <a:off x="9342877" y="5678555"/>
            <a:ext cx="1779863" cy="11794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13364451"/>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5891347" y="3095897"/>
            <a:ext cx="5978435" cy="2246812"/>
          </a:xfrm>
        </p:spPr>
        <p:txBody>
          <a:bodyPr vert="horz" lIns="91440" tIns="45720" rIns="91440" bIns="45720" rtlCol="0" anchor="ctr">
            <a:noAutofit/>
          </a:bodyPr>
          <a:lstStyle/>
          <a:p>
            <a:pPr algn="ctr"/>
            <a:r>
              <a:rPr lang="en-US" sz="3200" dirty="0">
                <a:solidFill>
                  <a:srgbClr val="002060"/>
                </a:solidFill>
                <a:latin typeface="Arial" panose="020B0604020202020204" pitchFamily="34" charset="0"/>
                <a:cs typeface="Arial" panose="020B0604020202020204" pitchFamily="34" charset="0"/>
              </a:rPr>
              <a:t>When possible, try to position the patient’s chair in a way that does not make them feel boxed in or trapped. Additionally, avoid having a patient’s</a:t>
            </a:r>
            <a:br>
              <a:rPr lang="en-US" sz="3200" dirty="0">
                <a:solidFill>
                  <a:srgbClr val="002060"/>
                </a:solidFill>
                <a:latin typeface="Arial" panose="020B0604020202020204" pitchFamily="34" charset="0"/>
                <a:cs typeface="Arial" panose="020B0604020202020204" pitchFamily="34" charset="0"/>
              </a:rPr>
            </a:br>
            <a:r>
              <a:rPr lang="en-US" sz="3200" dirty="0">
                <a:solidFill>
                  <a:srgbClr val="002060"/>
                </a:solidFill>
                <a:latin typeface="Arial" panose="020B0604020202020204" pitchFamily="34" charset="0"/>
                <a:cs typeface="Arial" panose="020B0604020202020204" pitchFamily="34" charset="0"/>
              </a:rPr>
              <a:t>back facing the door. </a:t>
            </a:r>
            <a:endParaRPr lang="en-US" sz="32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Privacy, Confidentiality, and Safety</a:t>
            </a:r>
          </a:p>
        </p:txBody>
      </p:sp>
      <p:pic>
        <p:nvPicPr>
          <p:cNvPr id="5" name="Picture 4" descr="A picture containing person&#10;&#10;Description automatically generated">
            <a:extLst>
              <a:ext uri="{FF2B5EF4-FFF2-40B4-BE49-F238E27FC236}">
                <a16:creationId xmlns:a16="http://schemas.microsoft.com/office/drawing/2014/main" id="{CF79DF1F-C13F-4971-89F7-B53EA490B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 y="2415242"/>
            <a:ext cx="5085806" cy="3390537"/>
          </a:xfrm>
          <a:prstGeom prst="rect">
            <a:avLst/>
          </a:prstGeom>
        </p:spPr>
      </p:pic>
      <p:pic>
        <p:nvPicPr>
          <p:cNvPr id="6" name="Picture 5"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8A27901A-B8F4-4DCA-A0A6-650DCEDB9F46}"/>
              </a:ext>
            </a:extLst>
          </p:cNvPr>
          <p:cNvPicPr>
            <a:picLocks noChangeAspect="1"/>
          </p:cNvPicPr>
          <p:nvPr/>
        </p:nvPicPr>
        <p:blipFill rotWithShape="1">
          <a:blip r:embed="rId4">
            <a:extLst>
              <a:ext uri="{28A0092B-C50C-407E-A947-70E740481C1C}">
                <a14:useLocalDpi xmlns:a14="http://schemas.microsoft.com/office/drawing/2010/main" val="0"/>
              </a:ext>
            </a:extLst>
          </a:blip>
          <a:srcRect l="3325" t="38952" r="82990" b="30041"/>
          <a:stretch/>
        </p:blipFill>
        <p:spPr bwMode="auto">
          <a:xfrm>
            <a:off x="11199355" y="5632819"/>
            <a:ext cx="670427" cy="10614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51888140"/>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438DF4AF-1585-4CC2-ADEB-28715D396F39}"/>
              </a:ext>
            </a:extLst>
          </p:cNvPr>
          <p:cNvPicPr>
            <a:picLocks noChangeAspect="1"/>
          </p:cNvPicPr>
          <p:nvPr/>
        </p:nvPicPr>
        <p:blipFill rotWithShape="1">
          <a:blip r:embed="rId3">
            <a:extLst>
              <a:ext uri="{28A0092B-C50C-407E-A947-70E740481C1C}">
                <a14:useLocalDpi xmlns:a14="http://schemas.microsoft.com/office/drawing/2010/main" val="0"/>
              </a:ext>
            </a:extLst>
          </a:blip>
          <a:srcRect l="3326" t="38950" r="82090" b="32805"/>
          <a:stretch/>
        </p:blipFill>
        <p:spPr bwMode="auto">
          <a:xfrm>
            <a:off x="9401332" y="5666344"/>
            <a:ext cx="861810" cy="1166256"/>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26621" y="3617686"/>
            <a:ext cx="10515600" cy="1325563"/>
          </a:xfrm>
        </p:spPr>
        <p:txBody>
          <a:bodyPr vert="horz" lIns="91440" tIns="45720" rIns="91440" bIns="45720" rtlCol="0" anchor="ctr">
            <a:noAutofit/>
          </a:bodyPr>
          <a:lstStyle/>
          <a:p>
            <a:pPr algn="ctr"/>
            <a:r>
              <a:rPr lang="en-US" dirty="0">
                <a:solidFill>
                  <a:srgbClr val="002060"/>
                </a:solidFill>
                <a:latin typeface="Arial" panose="020B0604020202020204" pitchFamily="34" charset="0"/>
                <a:cs typeface="Arial" panose="020B0604020202020204" pitchFamily="34" charset="0"/>
              </a:rPr>
              <a:t>Preferred language of patient and caregiver should be documented. Should interpretation be needed for the clinical encounter, the provider should engage with a professional interpreter or the language line.</a:t>
            </a:r>
            <a:endParaRPr lang="en-US"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Provider Introduction</a:t>
            </a:r>
          </a:p>
        </p:txBody>
      </p:sp>
      <p:pic>
        <p:nvPicPr>
          <p:cNvPr id="5" name="Picture 4"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D190588E-60B5-42FC-8B22-202B74F6D1DB}"/>
              </a:ext>
            </a:extLst>
          </p:cNvPr>
          <p:cNvPicPr>
            <a:picLocks noChangeAspect="1"/>
          </p:cNvPicPr>
          <p:nvPr/>
        </p:nvPicPr>
        <p:blipFill rotWithShape="1">
          <a:blip r:embed="rId3">
            <a:extLst>
              <a:ext uri="{28A0092B-C50C-407E-A947-70E740481C1C}">
                <a14:useLocalDpi xmlns:a14="http://schemas.microsoft.com/office/drawing/2010/main" val="0"/>
              </a:ext>
            </a:extLst>
          </a:blip>
          <a:srcRect l="64575" t="37882" r="1257" b="30907"/>
          <a:stretch/>
        </p:blipFill>
        <p:spPr bwMode="auto">
          <a:xfrm>
            <a:off x="10237742" y="5666345"/>
            <a:ext cx="1827258" cy="11662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00457353"/>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838200" y="3317241"/>
            <a:ext cx="10515600" cy="1325563"/>
          </a:xfrm>
        </p:spPr>
        <p:txBody>
          <a:bodyPr vert="horz" lIns="91440" tIns="45720" rIns="91440" bIns="45720" rtlCol="0" anchor="ctr">
            <a:noAutofit/>
          </a:bodyPr>
          <a:lstStyle/>
          <a:p>
            <a:pPr algn="ctr"/>
            <a:r>
              <a:rPr lang="en-US" sz="6000" dirty="0">
                <a:solidFill>
                  <a:srgbClr val="002060"/>
                </a:solidFill>
                <a:cs typeface="Calibri Light"/>
              </a:rPr>
              <a:t>Provider Body Language and Use of Physical Self</a:t>
            </a: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endParaRPr lang="en-US" dirty="0"/>
          </a:p>
        </p:txBody>
      </p:sp>
    </p:spTree>
    <p:extLst>
      <p:ext uri="{BB962C8B-B14F-4D97-AF65-F5344CB8AC3E}">
        <p14:creationId xmlns:p14="http://schemas.microsoft.com/office/powerpoint/2010/main" val="914549290"/>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37507" y="3302000"/>
            <a:ext cx="10515600" cy="1325563"/>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Speak clearly and calmly at an acceptable volume. </a:t>
            </a:r>
            <a:endParaRPr lang="en-US" sz="48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Provider Body Language and Use of Physical Self</a:t>
            </a:r>
          </a:p>
        </p:txBody>
      </p:sp>
      <p:pic>
        <p:nvPicPr>
          <p:cNvPr id="4" name="Picture 3"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89001D11-A899-4F36-9273-0CC3A7FC49FE}"/>
              </a:ext>
            </a:extLst>
          </p:cNvPr>
          <p:cNvPicPr>
            <a:picLocks noChangeAspect="1"/>
          </p:cNvPicPr>
          <p:nvPr/>
        </p:nvPicPr>
        <p:blipFill rotWithShape="1">
          <a:blip r:embed="rId3">
            <a:extLst>
              <a:ext uri="{28A0092B-C50C-407E-A947-70E740481C1C}">
                <a14:useLocalDpi xmlns:a14="http://schemas.microsoft.com/office/drawing/2010/main" val="0"/>
              </a:ext>
            </a:extLst>
          </a:blip>
          <a:srcRect l="3325" t="38951" r="65554" b="29880"/>
          <a:stretch/>
        </p:blipFill>
        <p:spPr bwMode="auto">
          <a:xfrm>
            <a:off x="10106191" y="5457678"/>
            <a:ext cx="1894114" cy="13255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110417"/>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5921932" y="2854598"/>
            <a:ext cx="6116297" cy="2664822"/>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Sit/stand/kneel at eye level with patient.</a:t>
            </a:r>
            <a:endParaRPr lang="en-US" sz="48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a:t>Provider Body Language and Use of Physical Self</a:t>
            </a:r>
            <a:endParaRPr lang="en-US" dirty="0"/>
          </a:p>
        </p:txBody>
      </p:sp>
      <p:pic>
        <p:nvPicPr>
          <p:cNvPr id="7" name="Picture 6" descr="A picture containing person, person, indoor&#10;&#10;Description automatically generated">
            <a:extLst>
              <a:ext uri="{FF2B5EF4-FFF2-40B4-BE49-F238E27FC236}">
                <a16:creationId xmlns:a16="http://schemas.microsoft.com/office/drawing/2014/main" id="{DFD76FE2-EE7A-41BF-8286-9DC5A9A31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88" y="2378166"/>
            <a:ext cx="5428528" cy="3617686"/>
          </a:xfrm>
          <a:prstGeom prst="rect">
            <a:avLst/>
          </a:prstGeom>
        </p:spPr>
      </p:pic>
      <p:pic>
        <p:nvPicPr>
          <p:cNvPr id="10" name="Picture 9"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D88EF90C-7A0E-4C73-9FDF-35C617A142F0}"/>
              </a:ext>
            </a:extLst>
          </p:cNvPr>
          <p:cNvPicPr>
            <a:picLocks noChangeAspect="1"/>
          </p:cNvPicPr>
          <p:nvPr/>
        </p:nvPicPr>
        <p:blipFill rotWithShape="1">
          <a:blip r:embed="rId4">
            <a:extLst>
              <a:ext uri="{28A0092B-C50C-407E-A947-70E740481C1C}">
                <a14:useLocalDpi xmlns:a14="http://schemas.microsoft.com/office/drawing/2010/main" val="0"/>
              </a:ext>
            </a:extLst>
          </a:blip>
          <a:srcRect l="3325" t="38952" r="65554" b="31150"/>
          <a:stretch/>
        </p:blipFill>
        <p:spPr bwMode="auto">
          <a:xfrm>
            <a:off x="9974298" y="5548417"/>
            <a:ext cx="1894114" cy="12714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72072805"/>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838200" y="3429000"/>
            <a:ext cx="10515600" cy="1325563"/>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Always attempt to stay in the patient’s sight.</a:t>
            </a:r>
            <a:endParaRPr lang="en-US" sz="48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Provider Body Language and Use of Physical Self</a:t>
            </a:r>
          </a:p>
        </p:txBody>
      </p:sp>
      <p:pic>
        <p:nvPicPr>
          <p:cNvPr id="4" name="Picture 3"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AB4EEE38-6FD1-4FB7-B1CD-5A1E959E3CE1}"/>
              </a:ext>
            </a:extLst>
          </p:cNvPr>
          <p:cNvPicPr>
            <a:picLocks noChangeAspect="1"/>
          </p:cNvPicPr>
          <p:nvPr/>
        </p:nvPicPr>
        <p:blipFill rotWithShape="1">
          <a:blip r:embed="rId3">
            <a:extLst>
              <a:ext uri="{28A0092B-C50C-407E-A947-70E740481C1C}">
                <a14:useLocalDpi xmlns:a14="http://schemas.microsoft.com/office/drawing/2010/main" val="0"/>
              </a:ext>
            </a:extLst>
          </a:blip>
          <a:srcRect l="3325" t="38951" r="65554" b="41765"/>
          <a:stretch/>
        </p:blipFill>
        <p:spPr bwMode="auto">
          <a:xfrm>
            <a:off x="9910248" y="5787878"/>
            <a:ext cx="1894114" cy="820093"/>
          </a:xfrm>
          <a:prstGeom prst="rect">
            <a:avLst/>
          </a:prstGeom>
          <a:ln>
            <a:noFill/>
          </a:ln>
          <a:extLst>
            <a:ext uri="{53640926-AAD7-44D8-BBD7-CCE9431645EC}">
              <a14:shadowObscured xmlns:a14="http://schemas.microsoft.com/office/drawing/2010/main"/>
            </a:ext>
          </a:extLst>
        </p:spPr>
      </p:pic>
      <p:pic>
        <p:nvPicPr>
          <p:cNvPr id="5" name="Picture 4"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E9388A71-BE02-4799-B4BE-63A2BB8C64A9}"/>
              </a:ext>
            </a:extLst>
          </p:cNvPr>
          <p:cNvPicPr>
            <a:picLocks noChangeAspect="1"/>
          </p:cNvPicPr>
          <p:nvPr/>
        </p:nvPicPr>
        <p:blipFill rotWithShape="1">
          <a:blip r:embed="rId3">
            <a:extLst>
              <a:ext uri="{28A0092B-C50C-407E-A947-70E740481C1C}">
                <a14:useLocalDpi xmlns:a14="http://schemas.microsoft.com/office/drawing/2010/main" val="0"/>
              </a:ext>
            </a:extLst>
          </a:blip>
          <a:srcRect l="3325" t="38952" r="65554" b="31150"/>
          <a:stretch/>
        </p:blipFill>
        <p:spPr bwMode="auto">
          <a:xfrm>
            <a:off x="9974298" y="5548417"/>
            <a:ext cx="1894114" cy="12714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20078885"/>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838200" y="3304864"/>
            <a:ext cx="10515600" cy="1325563"/>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Avoid sudden movements. </a:t>
            </a:r>
            <a:endParaRPr lang="en-US" sz="48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Provider Body Language and Use of Physical Self</a:t>
            </a:r>
          </a:p>
        </p:txBody>
      </p:sp>
      <p:pic>
        <p:nvPicPr>
          <p:cNvPr id="5" name="Picture 4"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B07C738C-5CF2-4722-A396-17A0BA2778B2}"/>
              </a:ext>
            </a:extLst>
          </p:cNvPr>
          <p:cNvPicPr>
            <a:picLocks noChangeAspect="1"/>
          </p:cNvPicPr>
          <p:nvPr/>
        </p:nvPicPr>
        <p:blipFill rotWithShape="1">
          <a:blip r:embed="rId3">
            <a:extLst>
              <a:ext uri="{28A0092B-C50C-407E-A947-70E740481C1C}">
                <a14:useLocalDpi xmlns:a14="http://schemas.microsoft.com/office/drawing/2010/main" val="0"/>
              </a:ext>
            </a:extLst>
          </a:blip>
          <a:srcRect l="3325" t="38952" r="65554" b="31150"/>
          <a:stretch/>
        </p:blipFill>
        <p:spPr bwMode="auto">
          <a:xfrm>
            <a:off x="10037798" y="5336488"/>
            <a:ext cx="1894114" cy="12714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67091482"/>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E4C26-99CF-4276-8008-2D0481ADA80B}"/>
              </a:ext>
            </a:extLst>
          </p:cNvPr>
          <p:cNvSpPr>
            <a:spLocks noGrp="1"/>
          </p:cNvSpPr>
          <p:nvPr>
            <p:ph type="title"/>
          </p:nvPr>
        </p:nvSpPr>
        <p:spPr/>
        <p:txBody>
          <a:bodyPr/>
          <a:lstStyle/>
          <a:p>
            <a:r>
              <a:rPr lang="en-US" dirty="0"/>
              <a:t>Let’s start with a few scenarios we may see in practice: </a:t>
            </a:r>
          </a:p>
        </p:txBody>
      </p:sp>
      <p:graphicFrame>
        <p:nvGraphicFramePr>
          <p:cNvPr id="9" name="Content Placeholder 9">
            <a:extLst>
              <a:ext uri="{FF2B5EF4-FFF2-40B4-BE49-F238E27FC236}">
                <a16:creationId xmlns:a16="http://schemas.microsoft.com/office/drawing/2014/main" id="{0F95D8EF-18E9-4C0E-B266-B496984ADD29}"/>
              </a:ext>
            </a:extLst>
          </p:cNvPr>
          <p:cNvGraphicFramePr>
            <a:graphicFrameLocks/>
          </p:cNvGraphicFramePr>
          <p:nvPr>
            <p:extLst>
              <p:ext uri="{D42A27DB-BD31-4B8C-83A1-F6EECF244321}">
                <p14:modId xmlns:p14="http://schemas.microsoft.com/office/powerpoint/2010/main" val="2261542397"/>
              </p:ext>
            </p:extLst>
          </p:nvPr>
        </p:nvGraphicFramePr>
        <p:xfrm>
          <a:off x="8098958" y="2111828"/>
          <a:ext cx="3537857" cy="4206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4">
            <a:extLst>
              <a:ext uri="{FF2B5EF4-FFF2-40B4-BE49-F238E27FC236}">
                <a16:creationId xmlns:a16="http://schemas.microsoft.com/office/drawing/2014/main" id="{862DC5D1-9292-452C-9888-DB83685DE036}"/>
              </a:ext>
            </a:extLst>
          </p:cNvPr>
          <p:cNvGraphicFramePr>
            <a:graphicFrameLocks noGrp="1"/>
          </p:cNvGraphicFramePr>
          <p:nvPr>
            <p:ph idx="1"/>
            <p:extLst>
              <p:ext uri="{D42A27DB-BD31-4B8C-83A1-F6EECF244321}">
                <p14:modId xmlns:p14="http://schemas.microsoft.com/office/powerpoint/2010/main" val="415387766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38408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4D9C6005-1EAD-4274-B8A9-CE88782BF953}"/>
              </a:ext>
            </a:extLst>
          </p:cNvPr>
          <p:cNvPicPr>
            <a:picLocks noChangeAspect="1"/>
          </p:cNvPicPr>
          <p:nvPr/>
        </p:nvPicPr>
        <p:blipFill rotWithShape="1">
          <a:blip r:embed="rId3">
            <a:extLst>
              <a:ext uri="{28A0092B-C50C-407E-A947-70E740481C1C}">
                <a14:useLocalDpi xmlns:a14="http://schemas.microsoft.com/office/drawing/2010/main" val="0"/>
              </a:ext>
            </a:extLst>
          </a:blip>
          <a:srcRect l="3385" t="38951" r="81815" b="33830"/>
          <a:stretch/>
        </p:blipFill>
        <p:spPr bwMode="auto">
          <a:xfrm>
            <a:off x="10160635" y="5573486"/>
            <a:ext cx="900794" cy="1157514"/>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14589" y="3429000"/>
            <a:ext cx="10515600" cy="1325563"/>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Pay attention to patient’s body language. </a:t>
            </a:r>
            <a:endParaRPr lang="en-US" sz="48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Provider Body Language and Use of Physical Self</a:t>
            </a:r>
          </a:p>
        </p:txBody>
      </p:sp>
      <p:pic>
        <p:nvPicPr>
          <p:cNvPr id="4" name="Picture 3"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94F5AFE1-2629-4A35-A73C-8D7E622CE6E0}"/>
              </a:ext>
            </a:extLst>
          </p:cNvPr>
          <p:cNvPicPr>
            <a:picLocks noChangeAspect="1"/>
          </p:cNvPicPr>
          <p:nvPr/>
        </p:nvPicPr>
        <p:blipFill rotWithShape="1">
          <a:blip r:embed="rId3">
            <a:extLst>
              <a:ext uri="{28A0092B-C50C-407E-A947-70E740481C1C}">
                <a14:useLocalDpi xmlns:a14="http://schemas.microsoft.com/office/drawing/2010/main" val="0"/>
              </a:ext>
            </a:extLst>
          </a:blip>
          <a:srcRect l="64575" t="38795" r="20459" b="30228"/>
          <a:stretch/>
        </p:blipFill>
        <p:spPr bwMode="auto">
          <a:xfrm>
            <a:off x="11036029" y="5598885"/>
            <a:ext cx="800372" cy="11575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22486356"/>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26621" y="3429000"/>
            <a:ext cx="10515600" cy="1325563"/>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Respect personal space.</a:t>
            </a:r>
            <a:endParaRPr lang="en-US" sz="48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Provider Body Language and Use of Physical Self</a:t>
            </a:r>
          </a:p>
        </p:txBody>
      </p:sp>
      <p:pic>
        <p:nvPicPr>
          <p:cNvPr id="6" name="Picture 5"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70A079AC-3458-472C-926D-46115B135B01}"/>
              </a:ext>
            </a:extLst>
          </p:cNvPr>
          <p:cNvPicPr>
            <a:picLocks noChangeAspect="1"/>
          </p:cNvPicPr>
          <p:nvPr/>
        </p:nvPicPr>
        <p:blipFill rotWithShape="1">
          <a:blip r:embed="rId3">
            <a:extLst>
              <a:ext uri="{28A0092B-C50C-407E-A947-70E740481C1C}">
                <a14:useLocalDpi xmlns:a14="http://schemas.microsoft.com/office/drawing/2010/main" val="0"/>
              </a:ext>
            </a:extLst>
          </a:blip>
          <a:srcRect l="47957" t="39156" r="36302" b="30630"/>
          <a:stretch/>
        </p:blipFill>
        <p:spPr bwMode="auto">
          <a:xfrm>
            <a:off x="10858501" y="5512462"/>
            <a:ext cx="1003299" cy="1345538"/>
          </a:xfrm>
          <a:prstGeom prst="rect">
            <a:avLst/>
          </a:prstGeom>
          <a:ln>
            <a:noFill/>
          </a:ln>
          <a:extLst>
            <a:ext uri="{53640926-AAD7-44D8-BBD7-CCE9431645EC}">
              <a14:shadowObscured xmlns:a14="http://schemas.microsoft.com/office/drawing/2010/main"/>
            </a:ext>
          </a:extLst>
        </p:spPr>
      </p:pic>
      <p:pic>
        <p:nvPicPr>
          <p:cNvPr id="7" name="Picture 6"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BF87AAB3-199E-4D0B-A0FA-C6BC3A69A732}"/>
              </a:ext>
            </a:extLst>
          </p:cNvPr>
          <p:cNvPicPr>
            <a:picLocks noChangeAspect="1"/>
          </p:cNvPicPr>
          <p:nvPr/>
        </p:nvPicPr>
        <p:blipFill rotWithShape="1">
          <a:blip r:embed="rId3">
            <a:extLst>
              <a:ext uri="{28A0092B-C50C-407E-A947-70E740481C1C}">
                <a14:useLocalDpi xmlns:a14="http://schemas.microsoft.com/office/drawing/2010/main" val="0"/>
              </a:ext>
            </a:extLst>
          </a:blip>
          <a:srcRect l="3325" t="38952" r="65554" b="31150"/>
          <a:stretch/>
        </p:blipFill>
        <p:spPr bwMode="auto">
          <a:xfrm>
            <a:off x="9180905" y="5512462"/>
            <a:ext cx="1894114" cy="12714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06466465"/>
      </p:ext>
    </p:extLst>
  </p:cSld>
  <p:clrMapOvr>
    <a:masterClrMapping/>
  </p:clrMapOvr>
  <p:transition spd="slow">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26621" y="3617686"/>
            <a:ext cx="10515600" cy="1325563"/>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Be efficient.</a:t>
            </a:r>
            <a:endParaRPr lang="en-US" sz="48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Provider Body Language and Use of Physical Self</a:t>
            </a:r>
          </a:p>
        </p:txBody>
      </p:sp>
      <p:pic>
        <p:nvPicPr>
          <p:cNvPr id="4" name="Picture 3"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61C159E8-876C-4922-ADAA-266C1F81ADC6}"/>
              </a:ext>
            </a:extLst>
          </p:cNvPr>
          <p:cNvPicPr>
            <a:picLocks noChangeAspect="1"/>
          </p:cNvPicPr>
          <p:nvPr/>
        </p:nvPicPr>
        <p:blipFill rotWithShape="1">
          <a:blip r:embed="rId3">
            <a:extLst>
              <a:ext uri="{28A0092B-C50C-407E-A947-70E740481C1C}">
                <a14:useLocalDpi xmlns:a14="http://schemas.microsoft.com/office/drawing/2010/main" val="0"/>
              </a:ext>
            </a:extLst>
          </a:blip>
          <a:srcRect l="1030" t="38511" r="82506" b="34107"/>
          <a:stretch/>
        </p:blipFill>
        <p:spPr bwMode="auto">
          <a:xfrm>
            <a:off x="10852758" y="5470909"/>
            <a:ext cx="1002084" cy="11644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5263242"/>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Phrases to avoid….</a:t>
            </a:r>
          </a:p>
        </p:txBody>
      </p:sp>
      <p:sp>
        <p:nvSpPr>
          <p:cNvPr id="5" name="Speech Bubble: Oval 4">
            <a:extLst>
              <a:ext uri="{FF2B5EF4-FFF2-40B4-BE49-F238E27FC236}">
                <a16:creationId xmlns:a16="http://schemas.microsoft.com/office/drawing/2014/main" id="{F1A9D5CB-8781-8A60-5DF3-61DC04BECD69}"/>
              </a:ext>
            </a:extLst>
          </p:cNvPr>
          <p:cNvSpPr/>
          <p:nvPr/>
        </p:nvSpPr>
        <p:spPr>
          <a:xfrm>
            <a:off x="890337" y="2271879"/>
            <a:ext cx="3404937" cy="2165684"/>
          </a:xfrm>
          <a:prstGeom prst="wedgeEllipseCallout">
            <a:avLst/>
          </a:prstGeom>
          <a:solidFill>
            <a:srgbClr val="3098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“Just Relax”</a:t>
            </a:r>
          </a:p>
        </p:txBody>
      </p:sp>
      <p:sp>
        <p:nvSpPr>
          <p:cNvPr id="6" name="Speech Bubble: Rectangle with Corners Rounded 5">
            <a:extLst>
              <a:ext uri="{FF2B5EF4-FFF2-40B4-BE49-F238E27FC236}">
                <a16:creationId xmlns:a16="http://schemas.microsoft.com/office/drawing/2014/main" id="{B5B2303D-F80D-C610-68A7-3747A48F7073}"/>
              </a:ext>
            </a:extLst>
          </p:cNvPr>
          <p:cNvSpPr/>
          <p:nvPr/>
        </p:nvSpPr>
        <p:spPr>
          <a:xfrm>
            <a:off x="3080085" y="5150061"/>
            <a:ext cx="3826042" cy="1164441"/>
          </a:xfrm>
          <a:prstGeom prst="wedgeRoundRectCallout">
            <a:avLst/>
          </a:prstGeom>
          <a:solidFill>
            <a:srgbClr val="97B2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“Don’t worry about this”</a:t>
            </a:r>
          </a:p>
        </p:txBody>
      </p:sp>
      <p:sp>
        <p:nvSpPr>
          <p:cNvPr id="7" name="Speech Bubble: Rectangle with Corners Rounded 6">
            <a:extLst>
              <a:ext uri="{FF2B5EF4-FFF2-40B4-BE49-F238E27FC236}">
                <a16:creationId xmlns:a16="http://schemas.microsoft.com/office/drawing/2014/main" id="{915F61C6-3BA9-2997-4760-3FCB9C94BE1D}"/>
              </a:ext>
            </a:extLst>
          </p:cNvPr>
          <p:cNvSpPr/>
          <p:nvPr/>
        </p:nvSpPr>
        <p:spPr>
          <a:xfrm flipH="1">
            <a:off x="5374379" y="2586244"/>
            <a:ext cx="2759242" cy="1164441"/>
          </a:xfrm>
          <a:prstGeom prst="wedgeRoundRectCallout">
            <a:avLst/>
          </a:prstGeom>
          <a:solidFill>
            <a:srgbClr val="6F90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“Everything looks great!”</a:t>
            </a:r>
          </a:p>
        </p:txBody>
      </p:sp>
      <p:sp>
        <p:nvSpPr>
          <p:cNvPr id="8" name="Speech Bubble: Oval 7">
            <a:extLst>
              <a:ext uri="{FF2B5EF4-FFF2-40B4-BE49-F238E27FC236}">
                <a16:creationId xmlns:a16="http://schemas.microsoft.com/office/drawing/2014/main" id="{4FC82B34-89BA-15DA-F602-21F29C1D8F38}"/>
              </a:ext>
            </a:extLst>
          </p:cNvPr>
          <p:cNvSpPr/>
          <p:nvPr/>
        </p:nvSpPr>
        <p:spPr>
          <a:xfrm flipH="1">
            <a:off x="7744325" y="4271756"/>
            <a:ext cx="2550695" cy="1756610"/>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“[Do something]… for me”</a:t>
            </a:r>
          </a:p>
        </p:txBody>
      </p:sp>
    </p:spTree>
    <p:extLst>
      <p:ext uri="{BB962C8B-B14F-4D97-AF65-F5344CB8AC3E}">
        <p14:creationId xmlns:p14="http://schemas.microsoft.com/office/powerpoint/2010/main" val="459483018"/>
      </p:ext>
    </p:extLst>
  </p:cSld>
  <p:clrMapOvr>
    <a:masterClrMapping/>
  </p:clrMapOvr>
  <p:transition spd="slow">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13558" y="3330304"/>
            <a:ext cx="10515600" cy="1325563"/>
          </a:xfrm>
        </p:spPr>
        <p:txBody>
          <a:bodyPr vert="horz" lIns="91440" tIns="45720" rIns="91440" bIns="45720" rtlCol="0" anchor="ctr">
            <a:noAutofit/>
          </a:bodyPr>
          <a:lstStyle/>
          <a:p>
            <a:pPr algn="ctr"/>
            <a:r>
              <a:rPr lang="en-US" sz="6000" dirty="0">
                <a:solidFill>
                  <a:srgbClr val="002060"/>
                </a:solidFill>
                <a:cs typeface="Calibri Light"/>
              </a:rPr>
              <a:t>After the Health History or Exam</a:t>
            </a: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endParaRPr lang="en-US" dirty="0"/>
          </a:p>
        </p:txBody>
      </p:sp>
    </p:spTree>
    <p:extLst>
      <p:ext uri="{BB962C8B-B14F-4D97-AF65-F5344CB8AC3E}">
        <p14:creationId xmlns:p14="http://schemas.microsoft.com/office/powerpoint/2010/main" val="3963603900"/>
      </p:ext>
    </p:extLst>
  </p:cSld>
  <p:clrMapOvr>
    <a:masterClrMapping/>
  </p:clrMapOvr>
  <p:transition spd="slow">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825501" y="3429000"/>
            <a:ext cx="10515600" cy="1325563"/>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If the patient was required to undress for the exam portion, ensure that they re-dress.</a:t>
            </a:r>
            <a:endParaRPr lang="en-US" sz="48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After the Health History or Exam</a:t>
            </a:r>
          </a:p>
        </p:txBody>
      </p:sp>
      <p:pic>
        <p:nvPicPr>
          <p:cNvPr id="4" name="Picture 3"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707EC8BF-1106-4D8D-9069-8BDA73F804F4}"/>
              </a:ext>
            </a:extLst>
          </p:cNvPr>
          <p:cNvPicPr>
            <a:picLocks noChangeAspect="1"/>
          </p:cNvPicPr>
          <p:nvPr/>
        </p:nvPicPr>
        <p:blipFill rotWithShape="1">
          <a:blip r:embed="rId3">
            <a:extLst>
              <a:ext uri="{28A0092B-C50C-407E-A947-70E740481C1C}">
                <a14:useLocalDpi xmlns:a14="http://schemas.microsoft.com/office/drawing/2010/main" val="0"/>
              </a:ext>
            </a:extLst>
          </a:blip>
          <a:srcRect l="1734" t="38952" r="82407" b="31355"/>
          <a:stretch/>
        </p:blipFill>
        <p:spPr bwMode="auto">
          <a:xfrm>
            <a:off x="10858501" y="5595256"/>
            <a:ext cx="965200" cy="12627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65289535"/>
      </p:ext>
    </p:extLst>
  </p:cSld>
  <p:clrMapOvr>
    <a:masterClrMapping/>
  </p:clrMapOvr>
  <p:transition spd="slow">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26621" y="3328928"/>
            <a:ext cx="10515600" cy="1325563"/>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Discuss any results you can with the patient and offer reassurance when possible.</a:t>
            </a:r>
            <a:endParaRPr lang="en-US" sz="48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After the Health History or Exam</a:t>
            </a:r>
          </a:p>
        </p:txBody>
      </p:sp>
      <p:pic>
        <p:nvPicPr>
          <p:cNvPr id="4" name="Picture 3"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E8E46BF4-7456-4627-935E-7CD8B9A31D57}"/>
              </a:ext>
            </a:extLst>
          </p:cNvPr>
          <p:cNvPicPr>
            <a:picLocks noChangeAspect="1"/>
          </p:cNvPicPr>
          <p:nvPr/>
        </p:nvPicPr>
        <p:blipFill rotWithShape="1">
          <a:blip r:embed="rId3">
            <a:extLst>
              <a:ext uri="{28A0092B-C50C-407E-A947-70E740481C1C}">
                <a14:useLocalDpi xmlns:a14="http://schemas.microsoft.com/office/drawing/2010/main" val="0"/>
              </a:ext>
            </a:extLst>
          </a:blip>
          <a:srcRect l="16818" t="38950" r="65554" b="29880"/>
          <a:stretch/>
        </p:blipFill>
        <p:spPr bwMode="auto">
          <a:xfrm>
            <a:off x="10960100" y="5503059"/>
            <a:ext cx="1072862" cy="13255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07084292"/>
      </p:ext>
    </p:extLst>
  </p:cSld>
  <p:clrMapOvr>
    <a:masterClrMapping/>
  </p:clrMapOvr>
  <p:transition spd="slow">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243899" y="3572691"/>
            <a:ext cx="4109901" cy="1155020"/>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Explain next steps.</a:t>
            </a:r>
            <a:endParaRPr lang="en-US" sz="48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After the Health History or Exam</a:t>
            </a:r>
          </a:p>
        </p:txBody>
      </p:sp>
      <p:pic>
        <p:nvPicPr>
          <p:cNvPr id="7" name="Picture 6" descr="A doctor attending to a patient&#10;&#10;Description automatically generated with medium confidence">
            <a:extLst>
              <a:ext uri="{FF2B5EF4-FFF2-40B4-BE49-F238E27FC236}">
                <a16:creationId xmlns:a16="http://schemas.microsoft.com/office/drawing/2014/main" id="{0B621E76-3E64-45FB-B3F9-137362BE8D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408" y="2377439"/>
            <a:ext cx="5959146" cy="3971109"/>
          </a:xfrm>
          <a:prstGeom prst="rect">
            <a:avLst/>
          </a:prstGeom>
        </p:spPr>
      </p:pic>
      <p:pic>
        <p:nvPicPr>
          <p:cNvPr id="8" name="Picture 7"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B2BCF960-4253-480B-8729-41DF826469BB}"/>
              </a:ext>
            </a:extLst>
          </p:cNvPr>
          <p:cNvPicPr>
            <a:picLocks noChangeAspect="1"/>
          </p:cNvPicPr>
          <p:nvPr/>
        </p:nvPicPr>
        <p:blipFill rotWithShape="1">
          <a:blip r:embed="rId4">
            <a:extLst>
              <a:ext uri="{28A0092B-C50C-407E-A947-70E740481C1C}">
                <a14:useLocalDpi xmlns:a14="http://schemas.microsoft.com/office/drawing/2010/main" val="0"/>
              </a:ext>
            </a:extLst>
          </a:blip>
          <a:srcRect l="64283" t="38404" r="18093" b="29644"/>
          <a:stretch/>
        </p:blipFill>
        <p:spPr bwMode="auto">
          <a:xfrm>
            <a:off x="10922000" y="5412345"/>
            <a:ext cx="1046411" cy="13255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90146207"/>
      </p:ext>
    </p:extLst>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38653" y="3256738"/>
            <a:ext cx="10515600" cy="1325563"/>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Ask: “What questions do you have?” </a:t>
            </a:r>
            <a:endParaRPr lang="en-US" sz="48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After the Health History or Exam</a:t>
            </a:r>
          </a:p>
        </p:txBody>
      </p:sp>
      <p:pic>
        <p:nvPicPr>
          <p:cNvPr id="4" name="Picture 3"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8F99DB39-5D7F-40C0-9D56-6A71A6711B36}"/>
              </a:ext>
            </a:extLst>
          </p:cNvPr>
          <p:cNvPicPr>
            <a:picLocks noChangeAspect="1"/>
          </p:cNvPicPr>
          <p:nvPr/>
        </p:nvPicPr>
        <p:blipFill rotWithShape="1">
          <a:blip r:embed="rId3">
            <a:extLst>
              <a:ext uri="{28A0092B-C50C-407E-A947-70E740481C1C}">
                <a14:useLocalDpi xmlns:a14="http://schemas.microsoft.com/office/drawing/2010/main" val="0"/>
              </a:ext>
            </a:extLst>
          </a:blip>
          <a:srcRect l="65138" t="38405" r="18093" b="30946"/>
          <a:stretch/>
        </p:blipFill>
        <p:spPr bwMode="auto">
          <a:xfrm>
            <a:off x="10972800" y="5463145"/>
            <a:ext cx="995611" cy="1271482"/>
          </a:xfrm>
          <a:prstGeom prst="rect">
            <a:avLst/>
          </a:prstGeom>
          <a:ln>
            <a:noFill/>
          </a:ln>
          <a:extLst>
            <a:ext uri="{53640926-AAD7-44D8-BBD7-CCE9431645EC}">
              <a14:shadowObscured xmlns:a14="http://schemas.microsoft.com/office/drawing/2010/main"/>
            </a:ext>
          </a:extLst>
        </p:spPr>
      </p:pic>
      <p:pic>
        <p:nvPicPr>
          <p:cNvPr id="6" name="Picture 5"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4DF2F462-CA27-4888-B277-F9D68EDB10E9}"/>
              </a:ext>
            </a:extLst>
          </p:cNvPr>
          <p:cNvPicPr>
            <a:picLocks noChangeAspect="1"/>
          </p:cNvPicPr>
          <p:nvPr/>
        </p:nvPicPr>
        <p:blipFill rotWithShape="1">
          <a:blip r:embed="rId3">
            <a:extLst>
              <a:ext uri="{28A0092B-C50C-407E-A947-70E740481C1C}">
                <a14:useLocalDpi xmlns:a14="http://schemas.microsoft.com/office/drawing/2010/main" val="0"/>
              </a:ext>
            </a:extLst>
          </a:blip>
          <a:srcRect l="3325" t="38952" r="65554" b="31150"/>
          <a:stretch/>
        </p:blipFill>
        <p:spPr bwMode="auto">
          <a:xfrm>
            <a:off x="9180905" y="5469536"/>
            <a:ext cx="1894114" cy="12714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47846005"/>
      </p:ext>
    </p:extLst>
  </p:cSld>
  <p:clrMapOvr>
    <a:masterClrMapping/>
  </p:clrMapOvr>
  <p:transition spd="slow">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39684" y="3121298"/>
            <a:ext cx="10515600" cy="1325563"/>
          </a:xfrm>
        </p:spPr>
        <p:txBody>
          <a:bodyPr vert="horz" lIns="91440" tIns="45720" rIns="91440" bIns="45720" rtlCol="0" anchor="ctr">
            <a:noAutofit/>
          </a:bodyPr>
          <a:lstStyle/>
          <a:p>
            <a:pPr algn="ctr"/>
            <a:r>
              <a:rPr lang="en-US" sz="6000" dirty="0">
                <a:solidFill>
                  <a:srgbClr val="002060"/>
                </a:solidFill>
                <a:cs typeface="Calibri Light"/>
              </a:rPr>
              <a:t>Documentation</a:t>
            </a:r>
            <a:endParaRPr lang="en-US" sz="6000" dirty="0">
              <a:solidFill>
                <a:srgbClr val="0070C0"/>
              </a:solidFill>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endParaRPr lang="en-US" dirty="0"/>
          </a:p>
        </p:txBody>
      </p:sp>
    </p:spTree>
    <p:extLst>
      <p:ext uri="{BB962C8B-B14F-4D97-AF65-F5344CB8AC3E}">
        <p14:creationId xmlns:p14="http://schemas.microsoft.com/office/powerpoint/2010/main" val="2194602657"/>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9F03FA-CC3C-4BA2-976B-42F10802A870}"/>
              </a:ext>
            </a:extLst>
          </p:cNvPr>
          <p:cNvSpPr>
            <a:spLocks noGrp="1"/>
          </p:cNvSpPr>
          <p:nvPr>
            <p:ph idx="1"/>
          </p:nvPr>
        </p:nvSpPr>
        <p:spPr>
          <a:prstGeom prst="rect">
            <a:avLst/>
          </a:prstGeom>
        </p:spPr>
        <p:txBody>
          <a:bodyPr/>
          <a:lstStyle/>
          <a:p>
            <a:pPr marL="0" indent="0">
              <a:buNone/>
            </a:pPr>
            <a:r>
              <a:rPr lang="en-US" sz="3733" dirty="0">
                <a:solidFill>
                  <a:srgbClr val="101F46"/>
                </a:solidFill>
              </a:rPr>
              <a:t> </a:t>
            </a:r>
          </a:p>
          <a:p>
            <a:pPr marL="0" indent="0">
              <a:buNone/>
            </a:pPr>
            <a:r>
              <a:rPr lang="en-US" sz="3733" dirty="0">
                <a:solidFill>
                  <a:srgbClr val="101F46"/>
                </a:solidFill>
              </a:rPr>
              <a:t> </a:t>
            </a:r>
          </a:p>
          <a:p>
            <a:endParaRPr lang="en-US" sz="3733" i="1" dirty="0">
              <a:solidFill>
                <a:srgbClr val="101F46"/>
              </a:solidFill>
            </a:endParaRPr>
          </a:p>
          <a:p>
            <a:pPr marL="0" indent="0" algn="ctr">
              <a:buNone/>
            </a:pPr>
            <a:endParaRPr lang="en-US" sz="2667" dirty="0">
              <a:solidFill>
                <a:srgbClr val="101F46"/>
              </a:solidFill>
            </a:endParaRPr>
          </a:p>
          <a:p>
            <a:endParaRPr lang="en-US" sz="4800" dirty="0">
              <a:solidFill>
                <a:srgbClr val="101F46"/>
              </a:solidFill>
            </a:endParaRPr>
          </a:p>
        </p:txBody>
      </p:sp>
      <p:sp>
        <p:nvSpPr>
          <p:cNvPr id="4" name="Rectangle 3">
            <a:extLst>
              <a:ext uri="{FF2B5EF4-FFF2-40B4-BE49-F238E27FC236}">
                <a16:creationId xmlns:a16="http://schemas.microsoft.com/office/drawing/2014/main" id="{4F36AF48-DF53-4B48-AA60-1BC4BBB31953}"/>
              </a:ext>
            </a:extLst>
          </p:cNvPr>
          <p:cNvSpPr/>
          <p:nvPr/>
        </p:nvSpPr>
        <p:spPr>
          <a:xfrm>
            <a:off x="1404047" y="2602298"/>
            <a:ext cx="2464619" cy="1279013"/>
          </a:xfrm>
          <a:prstGeom prst="rect">
            <a:avLst/>
          </a:prstGeom>
          <a:gradFill>
            <a:gsLst>
              <a:gs pos="0">
                <a:schemeClr val="bg2"/>
              </a:gs>
              <a:gs pos="0">
                <a:schemeClr val="accent1">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73F83206-FDC8-4ED1-949A-AB0F6DCA5BE6}"/>
              </a:ext>
            </a:extLst>
          </p:cNvPr>
          <p:cNvSpPr/>
          <p:nvPr/>
        </p:nvSpPr>
        <p:spPr>
          <a:xfrm>
            <a:off x="4529933" y="2602301"/>
            <a:ext cx="2809455" cy="1279013"/>
          </a:xfrm>
          <a:prstGeom prst="rect">
            <a:avLst/>
          </a:prstGeom>
          <a:gradFill>
            <a:gsLst>
              <a:gs pos="0">
                <a:schemeClr val="accent1">
                  <a:lumMod val="40000"/>
                  <a:lumOff val="60000"/>
                </a:schemeClr>
              </a:gs>
              <a:gs pos="0">
                <a:schemeClr val="accent1">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B12A16F7-B67E-4004-AB8E-1B250D152A48}"/>
              </a:ext>
            </a:extLst>
          </p:cNvPr>
          <p:cNvSpPr/>
          <p:nvPr/>
        </p:nvSpPr>
        <p:spPr>
          <a:xfrm>
            <a:off x="7948304" y="2602301"/>
            <a:ext cx="2464619" cy="1279013"/>
          </a:xfrm>
          <a:prstGeom prst="rect">
            <a:avLst/>
          </a:prstGeom>
          <a:gradFill>
            <a:gsLst>
              <a:gs pos="0">
                <a:schemeClr val="accent1">
                  <a:tint val="100000"/>
                  <a:shade val="100000"/>
                  <a:satMod val="130000"/>
                </a:schemeClr>
              </a:gs>
              <a:gs pos="0">
                <a:schemeClr val="accent1">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extBox 6">
            <a:extLst>
              <a:ext uri="{FF2B5EF4-FFF2-40B4-BE49-F238E27FC236}">
                <a16:creationId xmlns:a16="http://schemas.microsoft.com/office/drawing/2014/main" id="{A08988DC-9945-4841-B116-464983C47233}"/>
              </a:ext>
            </a:extLst>
          </p:cNvPr>
          <p:cNvSpPr txBox="1"/>
          <p:nvPr/>
        </p:nvSpPr>
        <p:spPr>
          <a:xfrm>
            <a:off x="1600691" y="2949416"/>
            <a:ext cx="2071329" cy="584775"/>
          </a:xfrm>
          <a:prstGeom prst="rect">
            <a:avLst/>
          </a:prstGeom>
          <a:noFill/>
        </p:spPr>
        <p:txBody>
          <a:bodyPr wrap="square" rtlCol="0">
            <a:spAutoFit/>
          </a:bodyPr>
          <a:lstStyle/>
          <a:p>
            <a:pPr algn="ctr"/>
            <a:r>
              <a:rPr lang="en-US" sz="3200" b="1" dirty="0">
                <a:solidFill>
                  <a:srgbClr val="002060"/>
                </a:solidFill>
                <a:latin typeface="Arial" panose="020B0604020202020204" pitchFamily="34" charset="0"/>
                <a:cs typeface="Arial" panose="020B0604020202020204" pitchFamily="34" charset="0"/>
              </a:rPr>
              <a:t>Event</a:t>
            </a:r>
          </a:p>
        </p:txBody>
      </p:sp>
      <p:sp>
        <p:nvSpPr>
          <p:cNvPr id="8" name="TextBox 7">
            <a:extLst>
              <a:ext uri="{FF2B5EF4-FFF2-40B4-BE49-F238E27FC236}">
                <a16:creationId xmlns:a16="http://schemas.microsoft.com/office/drawing/2014/main" id="{F9980C8F-5A1A-44A2-B453-09A130C22707}"/>
              </a:ext>
            </a:extLst>
          </p:cNvPr>
          <p:cNvSpPr txBox="1"/>
          <p:nvPr/>
        </p:nvSpPr>
        <p:spPr>
          <a:xfrm>
            <a:off x="4702350" y="2949419"/>
            <a:ext cx="2464619" cy="584775"/>
          </a:xfrm>
          <a:prstGeom prst="rect">
            <a:avLst/>
          </a:prstGeom>
          <a:noFill/>
        </p:spPr>
        <p:txBody>
          <a:bodyPr wrap="square" rtlCol="0">
            <a:spAutoFit/>
          </a:bodyPr>
          <a:lstStyle/>
          <a:p>
            <a:pPr algn="ctr"/>
            <a:r>
              <a:rPr lang="en-US" sz="3200" b="1" dirty="0">
                <a:solidFill>
                  <a:srgbClr val="002060"/>
                </a:solidFill>
                <a:latin typeface="Arial" panose="020B0604020202020204" pitchFamily="34" charset="0"/>
                <a:cs typeface="Arial" panose="020B0604020202020204" pitchFamily="34" charset="0"/>
              </a:rPr>
              <a:t>Experience</a:t>
            </a:r>
          </a:p>
        </p:txBody>
      </p:sp>
      <p:sp>
        <p:nvSpPr>
          <p:cNvPr id="10" name="TextBox 9">
            <a:extLst>
              <a:ext uri="{FF2B5EF4-FFF2-40B4-BE49-F238E27FC236}">
                <a16:creationId xmlns:a16="http://schemas.microsoft.com/office/drawing/2014/main" id="{019D3454-650F-4490-AB55-FFE7A8CDAECD}"/>
              </a:ext>
            </a:extLst>
          </p:cNvPr>
          <p:cNvSpPr txBox="1"/>
          <p:nvPr/>
        </p:nvSpPr>
        <p:spPr>
          <a:xfrm>
            <a:off x="8147196" y="2949418"/>
            <a:ext cx="2066833" cy="584775"/>
          </a:xfrm>
          <a:prstGeom prst="rect">
            <a:avLst/>
          </a:prstGeom>
          <a:noFill/>
        </p:spPr>
        <p:txBody>
          <a:bodyPr wrap="square" rtlCol="0">
            <a:spAutoFit/>
          </a:bodyPr>
          <a:lstStyle/>
          <a:p>
            <a:pPr algn="ctr"/>
            <a:r>
              <a:rPr lang="en-US" sz="3200" b="1" dirty="0">
                <a:solidFill>
                  <a:srgbClr val="002060"/>
                </a:solidFill>
                <a:latin typeface="Arial" panose="020B0604020202020204" pitchFamily="34" charset="0"/>
                <a:cs typeface="Arial" panose="020B0604020202020204" pitchFamily="34" charset="0"/>
              </a:rPr>
              <a:t>Effects</a:t>
            </a:r>
            <a:r>
              <a:rPr lang="en-US" sz="2400" dirty="0">
                <a:solidFill>
                  <a:srgbClr val="002060"/>
                </a:solidFill>
                <a:latin typeface="Arial" panose="020B0604020202020204" pitchFamily="34" charset="0"/>
                <a:cs typeface="Arial" panose="020B0604020202020204" pitchFamily="34" charset="0"/>
              </a:rPr>
              <a:t> </a:t>
            </a:r>
          </a:p>
        </p:txBody>
      </p:sp>
      <p:sp>
        <p:nvSpPr>
          <p:cNvPr id="13" name="Title 1">
            <a:extLst>
              <a:ext uri="{FF2B5EF4-FFF2-40B4-BE49-F238E27FC236}">
                <a16:creationId xmlns:a16="http://schemas.microsoft.com/office/drawing/2014/main" id="{FBBBBDAF-2997-47E7-8E85-FB933C97365B}"/>
              </a:ext>
            </a:extLst>
          </p:cNvPr>
          <p:cNvSpPr>
            <a:spLocks noGrp="1"/>
          </p:cNvSpPr>
          <p:nvPr>
            <p:ph type="title"/>
          </p:nvPr>
        </p:nvSpPr>
        <p:spPr>
          <a:xfrm>
            <a:off x="676859" y="266006"/>
            <a:ext cx="10515600" cy="1325563"/>
          </a:xfrm>
        </p:spPr>
        <p:txBody>
          <a:bodyPr>
            <a:normAutofit/>
          </a:bodyPr>
          <a:lstStyle/>
          <a:p>
            <a:r>
              <a:rPr lang="en-US" sz="6000" dirty="0">
                <a:solidFill>
                  <a:schemeClr val="bg1"/>
                </a:solidFill>
              </a:rPr>
              <a:t>What is “trauma”?</a:t>
            </a:r>
          </a:p>
        </p:txBody>
      </p:sp>
      <p:sp>
        <p:nvSpPr>
          <p:cNvPr id="14" name="TextBox 13">
            <a:extLst>
              <a:ext uri="{FF2B5EF4-FFF2-40B4-BE49-F238E27FC236}">
                <a16:creationId xmlns:a16="http://schemas.microsoft.com/office/drawing/2014/main" id="{3DD87A6C-E559-4975-8263-DE320D90BF5C}"/>
              </a:ext>
            </a:extLst>
          </p:cNvPr>
          <p:cNvSpPr txBox="1"/>
          <p:nvPr/>
        </p:nvSpPr>
        <p:spPr>
          <a:xfrm>
            <a:off x="838200" y="4778148"/>
            <a:ext cx="10515601" cy="1398815"/>
          </a:xfrm>
          <a:prstGeom prst="rect">
            <a:avLst/>
          </a:prstGeom>
          <a:solidFill>
            <a:schemeClr val="accent1">
              <a:lumMod val="75000"/>
            </a:schemeClr>
          </a:solidFill>
        </p:spPr>
        <p:txBody>
          <a:bodyPr wrap="square" lIns="365760" tIns="45720" rIns="365760" bIns="45720" rtlCol="0" anchor="ctr">
            <a:noAutofit/>
          </a:bodyPr>
          <a:lstStyle/>
          <a:p>
            <a:pPr marL="0" indent="0" algn="ctr">
              <a:buNone/>
            </a:pPr>
            <a:endParaRPr lang="en-US" sz="2800" dirty="0">
              <a:solidFill>
                <a:schemeClr val="bg1"/>
              </a:solidFill>
              <a:latin typeface="Book Antiqua" panose="02040602050305030304" pitchFamily="18" charset="0"/>
            </a:endParaRPr>
          </a:p>
          <a:p>
            <a:pPr marL="0" indent="0" algn="ctr">
              <a:buNone/>
            </a:pPr>
            <a:r>
              <a:rPr lang="en-US" sz="2800" dirty="0">
                <a:solidFill>
                  <a:schemeClr val="bg1"/>
                </a:solidFill>
                <a:latin typeface="Book Antiqua" panose="02040602050305030304" pitchFamily="18" charset="0"/>
              </a:rPr>
              <a:t>“Trauma” = potentially distressing event / experience</a:t>
            </a:r>
            <a:endParaRPr lang="en-US" sz="2800" dirty="0">
              <a:solidFill>
                <a:schemeClr val="bg1"/>
              </a:solidFill>
              <a:latin typeface="Book Antiqua" panose="02040602050305030304" pitchFamily="18" charset="0"/>
              <a:cs typeface="Calibri Light"/>
            </a:endParaRPr>
          </a:p>
          <a:p>
            <a:pPr marL="0" indent="0" algn="ctr">
              <a:buNone/>
            </a:pPr>
            <a:r>
              <a:rPr lang="en-US" sz="2800" dirty="0">
                <a:solidFill>
                  <a:schemeClr val="bg1"/>
                </a:solidFill>
                <a:latin typeface="Book Antiqua" panose="02040602050305030304" pitchFamily="18" charset="0"/>
              </a:rPr>
              <a:t>“Traumatic stress” = reactions to that experience</a:t>
            </a:r>
          </a:p>
          <a:p>
            <a:pPr algn="ctr"/>
            <a:endParaRPr lang="en-US" sz="280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368113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B1C8317D-AEE7-43F6-9247-6A65AD591F10}"/>
              </a:ext>
            </a:extLst>
          </p:cNvPr>
          <p:cNvPicPr>
            <a:picLocks noChangeAspect="1"/>
          </p:cNvPicPr>
          <p:nvPr/>
        </p:nvPicPr>
        <p:blipFill rotWithShape="1">
          <a:blip r:embed="rId3">
            <a:extLst>
              <a:ext uri="{28A0092B-C50C-407E-A947-70E740481C1C}">
                <a14:useLocalDpi xmlns:a14="http://schemas.microsoft.com/office/drawing/2010/main" val="0"/>
              </a:ext>
            </a:extLst>
          </a:blip>
          <a:srcRect l="80288" t="37882" r="-156" b="28228"/>
          <a:stretch/>
        </p:blipFill>
        <p:spPr bwMode="auto">
          <a:xfrm>
            <a:off x="11353800" y="5856179"/>
            <a:ext cx="776644" cy="925621"/>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26621" y="3617686"/>
            <a:ext cx="6053002" cy="1325563"/>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Prioritize connection with patient/caregiver over typing. </a:t>
            </a:r>
            <a:endParaRPr lang="en-US" sz="48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Documentation</a:t>
            </a:r>
          </a:p>
        </p:txBody>
      </p:sp>
      <p:pic>
        <p:nvPicPr>
          <p:cNvPr id="4" name="Picture 3">
            <a:extLst>
              <a:ext uri="{FF2B5EF4-FFF2-40B4-BE49-F238E27FC236}">
                <a16:creationId xmlns:a16="http://schemas.microsoft.com/office/drawing/2014/main" id="{E461D15C-682B-48C0-BC9D-59589FA8A1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3972" y="2746435"/>
            <a:ext cx="4602093" cy="3068063"/>
          </a:xfrm>
          <a:prstGeom prst="rect">
            <a:avLst/>
          </a:prstGeom>
        </p:spPr>
      </p:pic>
      <p:pic>
        <p:nvPicPr>
          <p:cNvPr id="5" name="Picture 4"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45262F52-71DE-48D7-A820-853504D6415F}"/>
              </a:ext>
            </a:extLst>
          </p:cNvPr>
          <p:cNvPicPr>
            <a:picLocks noChangeAspect="1"/>
          </p:cNvPicPr>
          <p:nvPr/>
        </p:nvPicPr>
        <p:blipFill rotWithShape="1">
          <a:blip r:embed="rId3">
            <a:extLst>
              <a:ext uri="{28A0092B-C50C-407E-A947-70E740481C1C}">
                <a14:useLocalDpi xmlns:a14="http://schemas.microsoft.com/office/drawing/2010/main" val="0"/>
              </a:ext>
            </a:extLst>
          </a:blip>
          <a:srcRect l="16848" t="38985" r="65554" b="29146"/>
          <a:stretch/>
        </p:blipFill>
        <p:spPr bwMode="auto">
          <a:xfrm>
            <a:off x="10596345" y="5856179"/>
            <a:ext cx="782855" cy="990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62651318"/>
      </p:ext>
    </p:extLst>
  </p:cSld>
  <p:clrMapOvr>
    <a:masterClrMapping/>
  </p:clrMapOvr>
  <p:transition spd="slow">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838200" y="3069046"/>
            <a:ext cx="10515600" cy="1325563"/>
          </a:xfrm>
        </p:spPr>
        <p:txBody>
          <a:bodyPr vert="horz" lIns="91440" tIns="45720" rIns="91440" bIns="45720" rtlCol="0" anchor="ctr">
            <a:noAutofit/>
          </a:bodyPr>
          <a:lstStyle/>
          <a:p>
            <a:pPr algn="ctr"/>
            <a:r>
              <a:rPr lang="en-US" sz="6000" dirty="0">
                <a:solidFill>
                  <a:srgbClr val="002060"/>
                </a:solidFill>
                <a:cs typeface="Calibri Light"/>
              </a:rPr>
              <a:t>Challenges you might face</a:t>
            </a:r>
            <a:endParaRPr lang="en-US" sz="6000" dirty="0">
              <a:solidFill>
                <a:srgbClr val="0070C0"/>
              </a:solidFill>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endParaRPr lang="en-US" dirty="0"/>
          </a:p>
        </p:txBody>
      </p:sp>
    </p:spTree>
    <p:extLst>
      <p:ext uri="{BB962C8B-B14F-4D97-AF65-F5344CB8AC3E}">
        <p14:creationId xmlns:p14="http://schemas.microsoft.com/office/powerpoint/2010/main" val="3729037754"/>
      </p:ext>
    </p:extLst>
  </p:cSld>
  <p:clrMapOvr>
    <a:masterClrMapping/>
  </p:clrMapOvr>
  <p:transition spd="slow">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726621" y="3617686"/>
            <a:ext cx="10515600" cy="1325563"/>
          </a:xfrm>
        </p:spPr>
        <p:txBody>
          <a:bodyPr vert="horz" lIns="91440" tIns="45720" rIns="91440" bIns="45720" rtlCol="0" anchor="ctr">
            <a:noAutofit/>
          </a:bodyPr>
          <a:lstStyle/>
          <a:p>
            <a:pPr algn="ctr"/>
            <a:r>
              <a:rPr lang="en-US" sz="4800" dirty="0">
                <a:solidFill>
                  <a:srgbClr val="002060"/>
                </a:solidFill>
                <a:latin typeface="Arial" panose="020B0604020202020204" pitchFamily="34" charset="0"/>
                <a:cs typeface="Arial" panose="020B0604020202020204" pitchFamily="34" charset="0"/>
              </a:rPr>
              <a:t>You will make mistakes– Own it and apologize</a:t>
            </a:r>
            <a:endParaRPr lang="en-US" sz="48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dirty="0"/>
              <a:t>Challenges you might face</a:t>
            </a:r>
          </a:p>
        </p:txBody>
      </p:sp>
      <p:pic>
        <p:nvPicPr>
          <p:cNvPr id="4" name="Picture 3"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EBA6525B-DCE2-4CB3-BCBA-AA05D43BA90B}"/>
              </a:ext>
            </a:extLst>
          </p:cNvPr>
          <p:cNvPicPr>
            <a:picLocks noChangeAspect="1"/>
          </p:cNvPicPr>
          <p:nvPr/>
        </p:nvPicPr>
        <p:blipFill rotWithShape="1">
          <a:blip r:embed="rId3">
            <a:extLst>
              <a:ext uri="{28A0092B-C50C-407E-A947-70E740481C1C}">
                <a14:useLocalDpi xmlns:a14="http://schemas.microsoft.com/office/drawing/2010/main" val="0"/>
              </a:ext>
            </a:extLst>
          </a:blip>
          <a:srcRect l="3325" t="38474" r="83743" b="32891"/>
          <a:stretch/>
        </p:blipFill>
        <p:spPr bwMode="auto">
          <a:xfrm>
            <a:off x="11074709" y="5615190"/>
            <a:ext cx="787091" cy="121775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72274467"/>
      </p:ext>
    </p:extLst>
  </p:cSld>
  <p:clrMapOvr>
    <a:masterClrMapping/>
  </p:clrMapOvr>
  <p:transition spd="slow">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413113" y="3703053"/>
            <a:ext cx="4851219" cy="710883"/>
          </a:xfrm>
        </p:spPr>
        <p:txBody>
          <a:bodyPr vert="horz" lIns="91440" tIns="45720" rIns="91440" bIns="45720" rtlCol="0" anchor="ctr">
            <a:noAutofit/>
          </a:bodyPr>
          <a:lstStyle/>
          <a:p>
            <a:pPr algn="ctr"/>
            <a:r>
              <a:rPr lang="en-US" sz="3600" dirty="0">
                <a:solidFill>
                  <a:srgbClr val="002060"/>
                </a:solidFill>
                <a:latin typeface="Arial" panose="020B0604020202020204" pitchFamily="34" charset="0"/>
                <a:cs typeface="Arial" panose="020B0604020202020204" pitchFamily="34" charset="0"/>
              </a:rPr>
              <a:t>Provider’s own personal factors (prior trauma, parent themselves, scenario that reminds them of something personal) may impact efforts.</a:t>
            </a:r>
            <a:endParaRPr lang="en-US" sz="3600"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r>
              <a:rPr lang="en-US"/>
              <a:t>Challenges you might face</a:t>
            </a:r>
            <a:endParaRPr lang="en-US" dirty="0"/>
          </a:p>
        </p:txBody>
      </p:sp>
      <p:pic>
        <p:nvPicPr>
          <p:cNvPr id="5" name="Picture 4" descr="A person wearing a mask&#10;&#10;Description automatically generated with medium confidence">
            <a:extLst>
              <a:ext uri="{FF2B5EF4-FFF2-40B4-BE49-F238E27FC236}">
                <a16:creationId xmlns:a16="http://schemas.microsoft.com/office/drawing/2014/main" id="{729515E9-CA55-4F2D-B873-F96071DAC97D}"/>
              </a:ext>
            </a:extLst>
          </p:cNvPr>
          <p:cNvPicPr>
            <a:picLocks noChangeAspect="1"/>
          </p:cNvPicPr>
          <p:nvPr/>
        </p:nvPicPr>
        <p:blipFill rotWithShape="1">
          <a:blip r:embed="rId3">
            <a:extLst>
              <a:ext uri="{28A0092B-C50C-407E-A947-70E740481C1C}">
                <a14:useLocalDpi xmlns:a14="http://schemas.microsoft.com/office/drawing/2010/main" val="0"/>
              </a:ext>
            </a:extLst>
          </a:blip>
          <a:srcRect l="14993"/>
          <a:stretch/>
        </p:blipFill>
        <p:spPr>
          <a:xfrm>
            <a:off x="5823857" y="2219902"/>
            <a:ext cx="5802086" cy="4388069"/>
          </a:xfrm>
          <a:prstGeom prst="rect">
            <a:avLst/>
          </a:prstGeom>
        </p:spPr>
      </p:pic>
      <p:pic>
        <p:nvPicPr>
          <p:cNvPr id="13" name="Picture 12"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A5A877EA-4913-402A-ACA6-0F8B7FE3AAF4}"/>
              </a:ext>
            </a:extLst>
          </p:cNvPr>
          <p:cNvPicPr>
            <a:picLocks noChangeAspect="1"/>
          </p:cNvPicPr>
          <p:nvPr/>
        </p:nvPicPr>
        <p:blipFill rotWithShape="1">
          <a:blip r:embed="rId4">
            <a:extLst>
              <a:ext uri="{28A0092B-C50C-407E-A947-70E740481C1C}">
                <a14:useLocalDpi xmlns:a14="http://schemas.microsoft.com/office/drawing/2010/main" val="0"/>
              </a:ext>
            </a:extLst>
          </a:blip>
          <a:srcRect l="49798" t="39156" r="35959" b="32294"/>
          <a:stretch/>
        </p:blipFill>
        <p:spPr bwMode="auto">
          <a:xfrm>
            <a:off x="1740434" y="5787081"/>
            <a:ext cx="716574" cy="1003662"/>
          </a:xfrm>
          <a:prstGeom prst="rect">
            <a:avLst/>
          </a:prstGeom>
          <a:ln>
            <a:noFill/>
          </a:ln>
          <a:extLst>
            <a:ext uri="{53640926-AAD7-44D8-BBD7-CCE9431645EC}">
              <a14:shadowObscured xmlns:a14="http://schemas.microsoft.com/office/drawing/2010/main"/>
            </a:ext>
          </a:extLst>
        </p:spPr>
      </p:pic>
      <p:pic>
        <p:nvPicPr>
          <p:cNvPr id="7" name="Picture 6"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A05B46B9-3D6E-4767-A241-6652038B8FC6}"/>
              </a:ext>
            </a:extLst>
          </p:cNvPr>
          <p:cNvPicPr>
            <a:picLocks noChangeAspect="1"/>
          </p:cNvPicPr>
          <p:nvPr/>
        </p:nvPicPr>
        <p:blipFill rotWithShape="1">
          <a:blip r:embed="rId4">
            <a:extLst>
              <a:ext uri="{28A0092B-C50C-407E-A947-70E740481C1C}">
                <a14:useLocalDpi xmlns:a14="http://schemas.microsoft.com/office/drawing/2010/main" val="0"/>
              </a:ext>
            </a:extLst>
          </a:blip>
          <a:srcRect l="3325" t="38952" r="65554" b="31150"/>
          <a:stretch/>
        </p:blipFill>
        <p:spPr bwMode="auto">
          <a:xfrm>
            <a:off x="251366" y="5787081"/>
            <a:ext cx="1495146" cy="10036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56210946"/>
      </p:ext>
    </p:extLst>
  </p:cSld>
  <p:clrMapOvr>
    <a:masterClrMapping/>
  </p:clrMapOvr>
  <p:transition spd="slow">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838200" y="3429000"/>
            <a:ext cx="10515600" cy="1325563"/>
          </a:xfrm>
        </p:spPr>
        <p:txBody>
          <a:bodyPr vert="horz" lIns="91440" tIns="45720" rIns="91440" bIns="45720" rtlCol="0" anchor="ctr">
            <a:noAutofit/>
          </a:bodyPr>
          <a:lstStyle/>
          <a:p>
            <a:pPr algn="ctr"/>
            <a:r>
              <a:rPr lang="en-US" sz="6000" i="1" dirty="0">
                <a:solidFill>
                  <a:srgbClr val="002060"/>
                </a:solidFill>
                <a:cs typeface="Calibri Light"/>
              </a:rPr>
              <a:t>Resist: </a:t>
            </a:r>
            <a:r>
              <a:rPr lang="en-US" sz="6000" dirty="0">
                <a:solidFill>
                  <a:srgbClr val="3098CE"/>
                </a:solidFill>
                <a:cs typeface="Calibri Light"/>
              </a:rPr>
              <a:t>re-traumatization through actions performed while in our care</a:t>
            </a:r>
          </a:p>
        </p:txBody>
      </p:sp>
    </p:spTree>
    <p:extLst>
      <p:ext uri="{BB962C8B-B14F-4D97-AF65-F5344CB8AC3E}">
        <p14:creationId xmlns:p14="http://schemas.microsoft.com/office/powerpoint/2010/main" val="637645442"/>
      </p:ext>
    </p:extLst>
  </p:cSld>
  <p:clrMapOvr>
    <a:masterClrMapping/>
  </p:clrMapOvr>
  <p:transition spd="slow">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E7EE47-9652-4A41-A816-45035E358DE2}"/>
              </a:ext>
            </a:extLst>
          </p:cNvPr>
          <p:cNvSpPr>
            <a:spLocks noGrp="1"/>
          </p:cNvSpPr>
          <p:nvPr>
            <p:ph idx="1"/>
          </p:nvPr>
        </p:nvSpPr>
        <p:spPr/>
        <p:txBody>
          <a:bodyPr vert="horz" lIns="91440" tIns="45720" rIns="91440" bIns="45720" rtlCol="0" anchor="t">
            <a:normAutofit fontScale="92500" lnSpcReduction="10000"/>
          </a:bodyPr>
          <a:lstStyle/>
          <a:p>
            <a:pPr marL="0" indent="0" algn="ctr">
              <a:buNone/>
            </a:pPr>
            <a:endParaRPr lang="en-US" dirty="0">
              <a:solidFill>
                <a:srgbClr val="002060"/>
              </a:solidFill>
            </a:endParaRPr>
          </a:p>
          <a:p>
            <a:pPr marL="0" indent="0" algn="ctr">
              <a:buNone/>
            </a:pPr>
            <a:endParaRPr lang="en-US" dirty="0">
              <a:solidFill>
                <a:srgbClr val="002060"/>
              </a:solidFill>
            </a:endParaRPr>
          </a:p>
          <a:p>
            <a:pPr marL="0" indent="0" algn="ctr">
              <a:buNone/>
            </a:pPr>
            <a:r>
              <a:rPr lang="en-US" sz="4300" i="1" dirty="0">
                <a:solidFill>
                  <a:schemeClr val="accent1">
                    <a:lumMod val="60000"/>
                    <a:lumOff val="40000"/>
                  </a:schemeClr>
                </a:solidFill>
                <a:latin typeface="Book Antiqua" panose="02040602050305030304" pitchFamily="18" charset="0"/>
              </a:rPr>
              <a:t>Our #1 goal…</a:t>
            </a:r>
          </a:p>
          <a:p>
            <a:pPr marL="0" indent="0" algn="ctr">
              <a:buNone/>
            </a:pPr>
            <a:endParaRPr lang="en-US" sz="2000" dirty="0">
              <a:solidFill>
                <a:srgbClr val="002060"/>
              </a:solidFill>
            </a:endParaRPr>
          </a:p>
          <a:p>
            <a:pPr marL="0" indent="0" algn="ctr">
              <a:buNone/>
            </a:pPr>
            <a:r>
              <a:rPr lang="en-US" sz="3900" dirty="0">
                <a:solidFill>
                  <a:srgbClr val="002060"/>
                </a:solidFill>
              </a:rPr>
              <a:t>is to minimize potentially traumatic aspects of care and reduce the chances that we will re-traumatize patients and families while in our care.</a:t>
            </a:r>
            <a:endParaRPr lang="en-US" sz="3900" b="1" i="1" dirty="0">
              <a:solidFill>
                <a:srgbClr val="002060"/>
              </a:solidFill>
            </a:endParaRPr>
          </a:p>
          <a:p>
            <a:pPr marL="0" indent="0" algn="ctr">
              <a:buNone/>
            </a:pPr>
            <a:endParaRPr lang="en-US" sz="1400" b="1" i="1" dirty="0">
              <a:solidFill>
                <a:schemeClr val="accent1">
                  <a:lumMod val="60000"/>
                  <a:lumOff val="40000"/>
                </a:schemeClr>
              </a:solidFill>
            </a:endParaRPr>
          </a:p>
          <a:p>
            <a:pPr marL="0" indent="0" algn="ctr">
              <a:buNone/>
            </a:pPr>
            <a:endParaRPr lang="en-US" sz="1400" dirty="0">
              <a:solidFill>
                <a:schemeClr val="accent1">
                  <a:lumMod val="60000"/>
                  <a:lumOff val="40000"/>
                </a:schemeClr>
              </a:solidFill>
              <a:cs typeface="Calibri"/>
            </a:endParaRPr>
          </a:p>
          <a:p>
            <a:pPr marL="0" indent="0" algn="ctr">
              <a:buNone/>
            </a:pPr>
            <a:r>
              <a:rPr lang="en-US" sz="1400" dirty="0">
                <a:solidFill>
                  <a:schemeClr val="accent1">
                    <a:lumMod val="60000"/>
                    <a:lumOff val="40000"/>
                  </a:schemeClr>
                </a:solidFill>
              </a:rPr>
              <a:t>.</a:t>
            </a:r>
            <a:endParaRPr lang="en-US" sz="800" dirty="0">
              <a:solidFill>
                <a:schemeClr val="accent1">
                  <a:lumMod val="60000"/>
                  <a:lumOff val="40000"/>
                </a:schemeClr>
              </a:solidFill>
            </a:endParaRPr>
          </a:p>
        </p:txBody>
      </p:sp>
      <p:sp>
        <p:nvSpPr>
          <p:cNvPr id="2" name="Title 1">
            <a:extLst>
              <a:ext uri="{FF2B5EF4-FFF2-40B4-BE49-F238E27FC236}">
                <a16:creationId xmlns:a16="http://schemas.microsoft.com/office/drawing/2014/main" id="{72438ADD-295E-41CE-A028-EFE9BCBD0FA1}"/>
              </a:ext>
            </a:extLst>
          </p:cNvPr>
          <p:cNvSpPr>
            <a:spLocks noGrp="1"/>
          </p:cNvSpPr>
          <p:nvPr>
            <p:ph type="title"/>
          </p:nvPr>
        </p:nvSpPr>
        <p:spPr>
          <a:xfrm>
            <a:off x="703943" y="329241"/>
            <a:ext cx="10515600" cy="1325563"/>
          </a:xfrm>
        </p:spPr>
        <p:txBody>
          <a:bodyPr/>
          <a:lstStyle/>
          <a:p>
            <a:r>
              <a:rPr lang="en-US" dirty="0">
                <a:solidFill>
                  <a:schemeClr val="bg1"/>
                </a:solidFill>
              </a:rPr>
              <a:t>Resist: Potential for new trauma/</a:t>
            </a:r>
            <a:br>
              <a:rPr lang="en-US" dirty="0">
                <a:solidFill>
                  <a:schemeClr val="bg1"/>
                </a:solidFill>
              </a:rPr>
            </a:br>
            <a:r>
              <a:rPr lang="en-US" dirty="0">
                <a:solidFill>
                  <a:schemeClr val="bg1"/>
                </a:solidFill>
              </a:rPr>
              <a:t>re-traumatization</a:t>
            </a:r>
          </a:p>
        </p:txBody>
      </p:sp>
    </p:spTree>
    <p:extLst>
      <p:ext uri="{BB962C8B-B14F-4D97-AF65-F5344CB8AC3E}">
        <p14:creationId xmlns:p14="http://schemas.microsoft.com/office/powerpoint/2010/main" val="53025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24C24-E5DB-4BAC-A75A-78000DD782C1}"/>
              </a:ext>
            </a:extLst>
          </p:cNvPr>
          <p:cNvSpPr>
            <a:spLocks noGrp="1"/>
          </p:cNvSpPr>
          <p:nvPr>
            <p:ph type="title"/>
          </p:nvPr>
        </p:nvSpPr>
        <p:spPr/>
        <p:txBody>
          <a:bodyPr/>
          <a:lstStyle/>
          <a:p>
            <a:r>
              <a:rPr lang="en-US" dirty="0"/>
              <a:t>Summary of major points</a:t>
            </a:r>
          </a:p>
        </p:txBody>
      </p:sp>
      <p:sp>
        <p:nvSpPr>
          <p:cNvPr id="3" name="Content Placeholder 2">
            <a:extLst>
              <a:ext uri="{FF2B5EF4-FFF2-40B4-BE49-F238E27FC236}">
                <a16:creationId xmlns:a16="http://schemas.microsoft.com/office/drawing/2014/main" id="{4E21808F-F28A-4867-A6FE-4978385873D7}"/>
              </a:ext>
            </a:extLst>
          </p:cNvPr>
          <p:cNvSpPr>
            <a:spLocks noGrp="1"/>
          </p:cNvSpPr>
          <p:nvPr>
            <p:ph idx="1"/>
          </p:nvPr>
        </p:nvSpPr>
        <p:spPr/>
        <p:txBody>
          <a:bodyPr>
            <a:normAutofit/>
          </a:bodyPr>
          <a:lstStyle/>
          <a:p>
            <a:r>
              <a:rPr lang="en-US" sz="3200" dirty="0">
                <a:solidFill>
                  <a:schemeClr val="accent1"/>
                </a:solidFill>
              </a:rPr>
              <a:t>A clinician's first introduction to a patient is often through a health history and physical exam. </a:t>
            </a:r>
          </a:p>
          <a:p>
            <a:r>
              <a:rPr lang="en-US" sz="3200" dirty="0">
                <a:solidFill>
                  <a:schemeClr val="accent1"/>
                </a:solidFill>
              </a:rPr>
              <a:t>Efforts to create a safe environment through the initial history taking process, by incorporating trauma-informed principles, can help support the development of a trusting patient-provider relationship.</a:t>
            </a:r>
          </a:p>
          <a:p>
            <a:endParaRPr lang="en-US" sz="3200" dirty="0">
              <a:solidFill>
                <a:schemeClr val="accent1"/>
              </a:solidFill>
            </a:endParaRPr>
          </a:p>
        </p:txBody>
      </p:sp>
    </p:spTree>
    <p:extLst>
      <p:ext uri="{BB962C8B-B14F-4D97-AF65-F5344CB8AC3E}">
        <p14:creationId xmlns:p14="http://schemas.microsoft.com/office/powerpoint/2010/main" val="18437182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776AF-57DF-4E31-BD64-36502F68027E}"/>
              </a:ext>
            </a:extLst>
          </p:cNvPr>
          <p:cNvSpPr>
            <a:spLocks noGrp="1"/>
          </p:cNvSpPr>
          <p:nvPr>
            <p:ph type="title"/>
          </p:nvPr>
        </p:nvSpPr>
        <p:spPr>
          <a:xfrm>
            <a:off x="700767" y="3429000"/>
            <a:ext cx="10515600" cy="1325563"/>
          </a:xfrm>
        </p:spPr>
        <p:txBody>
          <a:bodyPr>
            <a:normAutofit/>
          </a:bodyPr>
          <a:lstStyle/>
          <a:p>
            <a:pPr algn="ctr"/>
            <a:r>
              <a:rPr lang="en-US" sz="5400" dirty="0">
                <a:solidFill>
                  <a:srgbClr val="002060"/>
                </a:solidFill>
              </a:rPr>
              <a:t>Additional Resources</a:t>
            </a:r>
          </a:p>
        </p:txBody>
      </p:sp>
    </p:spTree>
    <p:extLst>
      <p:ext uri="{BB962C8B-B14F-4D97-AF65-F5344CB8AC3E}">
        <p14:creationId xmlns:p14="http://schemas.microsoft.com/office/powerpoint/2010/main" val="3548770571"/>
      </p:ext>
    </p:extLst>
  </p:cSld>
  <p:clrMapOvr>
    <a:masterClrMapping/>
  </p:clrMapOvr>
  <p:transition spd="slow">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369FC-C645-4443-B797-212DB8640196}"/>
              </a:ext>
            </a:extLst>
          </p:cNvPr>
          <p:cNvSpPr>
            <a:spLocks noGrp="1"/>
          </p:cNvSpPr>
          <p:nvPr>
            <p:ph type="title"/>
          </p:nvPr>
        </p:nvSpPr>
        <p:spPr>
          <a:xfrm>
            <a:off x="700769" y="324735"/>
            <a:ext cx="12063789" cy="1325563"/>
          </a:xfrm>
        </p:spPr>
        <p:txBody>
          <a:bodyPr>
            <a:normAutofit/>
          </a:bodyPr>
          <a:lstStyle/>
          <a:p>
            <a:r>
              <a:rPr lang="en-US" sz="4800" dirty="0">
                <a:solidFill>
                  <a:schemeClr val="bg1"/>
                </a:solidFill>
              </a:rPr>
              <a:t>www.HealthCareToolbox.org</a:t>
            </a:r>
            <a:endParaRPr lang="en-US" sz="4800" dirty="0">
              <a:solidFill>
                <a:schemeClr val="bg1"/>
              </a:solidFill>
              <a:cs typeface="Calibri Light" panose="020F0302020204030204"/>
            </a:endParaRPr>
          </a:p>
        </p:txBody>
      </p:sp>
      <p:sp>
        <p:nvSpPr>
          <p:cNvPr id="8" name="TextBox 7">
            <a:extLst>
              <a:ext uri="{FF2B5EF4-FFF2-40B4-BE49-F238E27FC236}">
                <a16:creationId xmlns:a16="http://schemas.microsoft.com/office/drawing/2014/main" id="{4F92A23D-7D43-43F7-912B-F231ADA4AEE5}"/>
              </a:ext>
            </a:extLst>
          </p:cNvPr>
          <p:cNvSpPr txBox="1"/>
          <p:nvPr/>
        </p:nvSpPr>
        <p:spPr>
          <a:xfrm>
            <a:off x="120985" y="6465551"/>
            <a:ext cx="2001382" cy="338554"/>
          </a:xfrm>
          <a:prstGeom prst="rect">
            <a:avLst/>
          </a:prstGeom>
          <a:noFill/>
        </p:spPr>
        <p:txBody>
          <a:bodyPr wrap="none" rtlCol="0">
            <a:spAutoFit/>
          </a:bodyPr>
          <a:lstStyle/>
          <a:p>
            <a:r>
              <a:rPr lang="en-US" sz="1600" i="1" dirty="0">
                <a:solidFill>
                  <a:srgbClr val="002060"/>
                </a:solidFill>
                <a:cs typeface="Arial" panose="020B0604020202020204" pitchFamily="34" charset="0"/>
              </a:rPr>
              <a:t>Heathcaretoolbox.org</a:t>
            </a:r>
            <a:endParaRPr lang="en-US" sz="1600" i="1" dirty="0">
              <a:solidFill>
                <a:srgbClr val="002060"/>
              </a:solidFill>
            </a:endParaRPr>
          </a:p>
        </p:txBody>
      </p:sp>
      <p:pic>
        <p:nvPicPr>
          <p:cNvPr id="4" name="Picture 3">
            <a:extLst>
              <a:ext uri="{FF2B5EF4-FFF2-40B4-BE49-F238E27FC236}">
                <a16:creationId xmlns:a16="http://schemas.microsoft.com/office/drawing/2014/main" id="{6A214999-507A-5301-64EA-D786CE3DD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2084449"/>
            <a:ext cx="6861629" cy="4279502"/>
          </a:xfrm>
          <a:prstGeom prst="rect">
            <a:avLst/>
          </a:prstGeom>
          <a:ln>
            <a:solidFill>
              <a:schemeClr val="accent1">
                <a:shade val="50000"/>
              </a:schemeClr>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C2A87B9C-6F8E-293F-60B1-C6FEE6ED717C}"/>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5619750" y="2952750"/>
            <a:ext cx="952500" cy="952500"/>
          </a:xfrm>
          <a:prstGeom prst="rect">
            <a:avLst/>
          </a:prstGeom>
        </p:spPr>
      </p:pic>
      <p:pic>
        <p:nvPicPr>
          <p:cNvPr id="7" name="Picture 6">
            <a:extLst>
              <a:ext uri="{FF2B5EF4-FFF2-40B4-BE49-F238E27FC236}">
                <a16:creationId xmlns:a16="http://schemas.microsoft.com/office/drawing/2014/main" id="{0248AF39-51EE-5800-7737-F5A9C8F1D2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957" y="3228269"/>
            <a:ext cx="4152899" cy="1842263"/>
          </a:xfrm>
          <a:prstGeom prst="rect">
            <a:avLst/>
          </a:prstGeom>
        </p:spPr>
      </p:pic>
    </p:spTree>
    <p:extLst>
      <p:ext uri="{BB962C8B-B14F-4D97-AF65-F5344CB8AC3E}">
        <p14:creationId xmlns:p14="http://schemas.microsoft.com/office/powerpoint/2010/main" val="165705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ealthcare Providers' Guide to Traumatic Stress in Ill or Injured Children... After the ABCs, consider the DEFs. &#10;&#10;Distress- Assess and manage pain, ask about fears and worries, consider grief and loss. &#10;Emotional support- Who and what does the patient need now? Are there barriers to mobilizing existing supports? &#10;Family- Assess parents' or siblings' and others' distress; gauge family stressors and resources; address other needs beyond medical. "/>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86593" y="2105823"/>
            <a:ext cx="6152608" cy="4088592"/>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120985" y="6465551"/>
            <a:ext cx="2001382" cy="338554"/>
          </a:xfrm>
          <a:prstGeom prst="rect">
            <a:avLst/>
          </a:prstGeom>
          <a:noFill/>
        </p:spPr>
        <p:txBody>
          <a:bodyPr wrap="none" rtlCol="0">
            <a:spAutoFit/>
          </a:bodyPr>
          <a:lstStyle/>
          <a:p>
            <a:r>
              <a:rPr lang="en-US" sz="1600" i="1" dirty="0">
                <a:solidFill>
                  <a:srgbClr val="002060"/>
                </a:solidFill>
                <a:cs typeface="Arial" panose="020B0604020202020204" pitchFamily="34" charset="0"/>
              </a:rPr>
              <a:t>Heathcaretoolbox.org</a:t>
            </a:r>
            <a:endParaRPr lang="en-US" sz="1600" i="1" dirty="0">
              <a:solidFill>
                <a:srgbClr val="002060"/>
              </a:solidFill>
            </a:endParaRPr>
          </a:p>
        </p:txBody>
      </p:sp>
      <p:sp>
        <p:nvSpPr>
          <p:cNvPr id="28674" name="Rectangle 2"/>
          <p:cNvSpPr>
            <a:spLocks noGrp="1" noChangeArrowheads="1"/>
          </p:cNvSpPr>
          <p:nvPr>
            <p:ph type="title"/>
          </p:nvPr>
        </p:nvSpPr>
        <p:spPr>
          <a:xfrm>
            <a:off x="721639" y="622025"/>
            <a:ext cx="9046028" cy="866804"/>
          </a:xfrm>
        </p:spPr>
        <p:txBody>
          <a:bodyPr>
            <a:noAutofit/>
          </a:bodyPr>
          <a:lstStyle/>
          <a:p>
            <a:pPr algn="l" eaLnBrk="1" hangingPunct="1"/>
            <a:r>
              <a:rPr lang="en-US" b="0" dirty="0">
                <a:solidFill>
                  <a:schemeClr val="bg1"/>
                </a:solidFill>
                <a:latin typeface="Book Antiqua" panose="02040602050305030304" pitchFamily="18" charset="0"/>
                <a:cs typeface="Arial" panose="020B0604020202020204" pitchFamily="34" charset="0"/>
              </a:rPr>
              <a:t>Respond: DEF Protocol </a:t>
            </a:r>
            <a:endParaRPr lang="en-US" sz="2800" b="0" dirty="0">
              <a:solidFill>
                <a:schemeClr val="bg1"/>
              </a:solidFill>
              <a:latin typeface="Book Antiqua" panose="02040602050305030304" pitchFamily="18" charset="0"/>
              <a:cs typeface="Arial" panose="020B0604020202020204" pitchFamily="34" charset="0"/>
            </a:endParaRPr>
          </a:p>
        </p:txBody>
      </p:sp>
    </p:spTree>
    <p:extLst>
      <p:ext uri="{BB962C8B-B14F-4D97-AF65-F5344CB8AC3E}">
        <p14:creationId xmlns:p14="http://schemas.microsoft.com/office/powerpoint/2010/main" val="38821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7A6EA-63D1-43C2-8F8C-A2585FEE91E8}"/>
              </a:ext>
            </a:extLst>
          </p:cNvPr>
          <p:cNvSpPr>
            <a:spLocks noGrp="1"/>
          </p:cNvSpPr>
          <p:nvPr>
            <p:ph type="title"/>
          </p:nvPr>
        </p:nvSpPr>
        <p:spPr>
          <a:xfrm>
            <a:off x="528408" y="237696"/>
            <a:ext cx="11456819" cy="1325563"/>
          </a:xfrm>
        </p:spPr>
        <p:txBody>
          <a:bodyPr>
            <a:normAutofit/>
          </a:bodyPr>
          <a:lstStyle/>
          <a:p>
            <a:r>
              <a:rPr lang="en-US" sz="4000" dirty="0">
                <a:solidFill>
                  <a:schemeClr val="bg1"/>
                </a:solidFill>
                <a:cs typeface="Calibri Light"/>
              </a:rPr>
              <a:t>Understanding the Impact of Emotional Trauma </a:t>
            </a:r>
          </a:p>
        </p:txBody>
      </p:sp>
      <p:graphicFrame>
        <p:nvGraphicFramePr>
          <p:cNvPr id="7" name="Diagram 6">
            <a:extLst>
              <a:ext uri="{FF2B5EF4-FFF2-40B4-BE49-F238E27FC236}">
                <a16:creationId xmlns:a16="http://schemas.microsoft.com/office/drawing/2014/main" id="{0DC63EFB-7DE9-4135-BDB0-E37C14648AF0}"/>
              </a:ext>
            </a:extLst>
          </p:cNvPr>
          <p:cNvGraphicFramePr/>
          <p:nvPr>
            <p:extLst>
              <p:ext uri="{D42A27DB-BD31-4B8C-83A1-F6EECF244321}">
                <p14:modId xmlns:p14="http://schemas.microsoft.com/office/powerpoint/2010/main" val="4159222683"/>
              </p:ext>
            </p:extLst>
          </p:nvPr>
        </p:nvGraphicFramePr>
        <p:xfrm>
          <a:off x="2209799" y="1959430"/>
          <a:ext cx="8022771" cy="4746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334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609600" y="441962"/>
            <a:ext cx="10972800" cy="1143000"/>
          </a:xfrm>
        </p:spPr>
        <p:txBody>
          <a:bodyPr>
            <a:noAutofit/>
          </a:bodyPr>
          <a:lstStyle/>
          <a:p>
            <a:r>
              <a:rPr lang="en-US" sz="4000" b="0" dirty="0">
                <a:solidFill>
                  <a:schemeClr val="bg1"/>
                </a:solidFill>
                <a:latin typeface="Book Antiqua" panose="02040602050305030304" pitchFamily="18" charset="0"/>
              </a:rPr>
              <a:t>Respond: Considerations in providing Culturally-Sensitive Trauma-Informed Care</a:t>
            </a:r>
          </a:p>
        </p:txBody>
      </p:sp>
      <p:pic>
        <p:nvPicPr>
          <p:cNvPr id="1026" name="Picture 2" descr="How to Asses Culturally Sensitive Trauma Informed Care. Listen for variations in understanding. Ask What is your understanding of what has happened? What is worrying you the most? What does your family think about it? &#10;Be open to involving other professionals. Ask what do you normally turn to for support? Who else should be involved in helping your child? Are you open to outside referrals and resources? Respect different communication practices. Ask who typically makes the decisions about your child? What information should be shared with your child? Is there anyone else you would like me to talk to? ">
            <a:extLst>
              <a:ext uri="{FF2B5EF4-FFF2-40B4-BE49-F238E27FC236}">
                <a16:creationId xmlns:a16="http://schemas.microsoft.com/office/drawing/2014/main" id="{27D1F5AD-4EB0-4658-A2C2-35608E36F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107" y="2133599"/>
            <a:ext cx="6488543" cy="4282439"/>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67257DD-3C02-4B90-A376-3DC86DECBC0E}"/>
              </a:ext>
            </a:extLst>
          </p:cNvPr>
          <p:cNvSpPr/>
          <p:nvPr/>
        </p:nvSpPr>
        <p:spPr>
          <a:xfrm>
            <a:off x="308349" y="1420552"/>
            <a:ext cx="4324912" cy="4832092"/>
          </a:xfrm>
          <a:prstGeom prst="rect">
            <a:avLst/>
          </a:prstGeom>
        </p:spPr>
        <p:txBody>
          <a:bodyPr wrap="square">
            <a:spAutoFit/>
          </a:bodyPr>
          <a:lstStyle/>
          <a:p>
            <a:endParaRPr lang="en-US" sz="3200" dirty="0">
              <a:solidFill>
                <a:srgbClr val="002060"/>
              </a:solidFill>
              <a:cs typeface="Arial"/>
            </a:endParaRPr>
          </a:p>
          <a:p>
            <a:endParaRPr lang="en-US" sz="1600" dirty="0">
              <a:solidFill>
                <a:srgbClr val="002060"/>
              </a:solidFill>
              <a:cs typeface="Arial"/>
            </a:endParaRPr>
          </a:p>
          <a:p>
            <a:pPr algn="ctr"/>
            <a:r>
              <a:rPr lang="en-US" sz="3600" b="1" dirty="0">
                <a:solidFill>
                  <a:srgbClr val="002060"/>
                </a:solidFill>
                <a:latin typeface="+mj-lt"/>
                <a:cs typeface="Arial"/>
              </a:rPr>
              <a:t>Culture includes, </a:t>
            </a:r>
            <a:r>
              <a:rPr lang="en-US" sz="3600" b="1" i="1" dirty="0">
                <a:solidFill>
                  <a:srgbClr val="002060"/>
                </a:solidFill>
                <a:latin typeface="+mj-lt"/>
                <a:cs typeface="Arial"/>
              </a:rPr>
              <a:t>but is not limited to</a:t>
            </a:r>
            <a:r>
              <a:rPr lang="en-US" sz="3600" b="1" dirty="0">
                <a:solidFill>
                  <a:srgbClr val="002060"/>
                </a:solidFill>
                <a:latin typeface="+mj-lt"/>
                <a:cs typeface="Arial"/>
              </a:rPr>
              <a:t>: </a:t>
            </a:r>
          </a:p>
          <a:p>
            <a:endParaRPr lang="en-US" sz="2000" b="1" dirty="0">
              <a:solidFill>
                <a:srgbClr val="002060"/>
              </a:solidFill>
              <a:latin typeface="+mj-lt"/>
              <a:cs typeface="Arial" panose="020B0604020202020204" pitchFamily="34" charset="0"/>
            </a:endParaRPr>
          </a:p>
          <a:p>
            <a:pPr marL="742950" lvl="1" indent="-285750">
              <a:buFont typeface="Arial" panose="020B0604020202020204" pitchFamily="34" charset="0"/>
              <a:buChar char="•"/>
            </a:pPr>
            <a:r>
              <a:rPr lang="en-US" sz="2800" b="1" dirty="0">
                <a:solidFill>
                  <a:srgbClr val="002060"/>
                </a:solidFill>
                <a:latin typeface="+mj-lt"/>
                <a:cs typeface="Arial" panose="020B0604020202020204" pitchFamily="34" charset="0"/>
              </a:rPr>
              <a:t>Religious beliefs </a:t>
            </a:r>
          </a:p>
          <a:p>
            <a:pPr marL="742950" lvl="1" indent="-285750">
              <a:buFont typeface="Arial" panose="020B0604020202020204" pitchFamily="34" charset="0"/>
              <a:buChar char="•"/>
            </a:pPr>
            <a:r>
              <a:rPr lang="en-US" sz="2800" b="1" dirty="0">
                <a:solidFill>
                  <a:srgbClr val="002060"/>
                </a:solidFill>
                <a:latin typeface="+mj-lt"/>
                <a:cs typeface="Arial" panose="020B0604020202020204" pitchFamily="34" charset="0"/>
              </a:rPr>
              <a:t>Socioeconomic status</a:t>
            </a:r>
          </a:p>
          <a:p>
            <a:pPr marL="742950" lvl="1" indent="-285750">
              <a:buFont typeface="Arial" panose="020B0604020202020204" pitchFamily="34" charset="0"/>
              <a:buChar char="•"/>
            </a:pPr>
            <a:r>
              <a:rPr lang="en-US" sz="2800" b="1" dirty="0">
                <a:solidFill>
                  <a:srgbClr val="002060"/>
                </a:solidFill>
                <a:latin typeface="+mj-lt"/>
                <a:cs typeface="Arial" panose="020B0604020202020204" pitchFamily="34" charset="0"/>
              </a:rPr>
              <a:t>Gender </a:t>
            </a:r>
          </a:p>
          <a:p>
            <a:pPr marL="742950" lvl="1" indent="-285750">
              <a:buFont typeface="Arial" panose="020B0604020202020204" pitchFamily="34" charset="0"/>
              <a:buChar char="•"/>
            </a:pPr>
            <a:r>
              <a:rPr lang="en-US" sz="2800" b="1" dirty="0">
                <a:solidFill>
                  <a:srgbClr val="002060"/>
                </a:solidFill>
                <a:latin typeface="+mj-lt"/>
                <a:cs typeface="Arial"/>
              </a:rPr>
              <a:t>Sexual identity</a:t>
            </a:r>
          </a:p>
          <a:p>
            <a:pPr marL="742950" lvl="1" indent="-285750">
              <a:buFont typeface="Arial" panose="020B0604020202020204" pitchFamily="34" charset="0"/>
              <a:buChar char="•"/>
            </a:pPr>
            <a:r>
              <a:rPr lang="en-US" sz="2800" b="1" dirty="0">
                <a:solidFill>
                  <a:srgbClr val="002060"/>
                </a:solidFill>
                <a:latin typeface="+mj-lt"/>
                <a:cs typeface="Arial" panose="020B0604020202020204" pitchFamily="34" charset="0"/>
              </a:rPr>
              <a:t>Literacy level</a:t>
            </a:r>
          </a:p>
          <a:p>
            <a:pPr marL="742950" lvl="1" indent="-285750">
              <a:buFont typeface="Arial" panose="020B0604020202020204" pitchFamily="34" charset="0"/>
              <a:buChar char="•"/>
            </a:pPr>
            <a:r>
              <a:rPr lang="en-US" sz="2800" b="1" dirty="0">
                <a:solidFill>
                  <a:srgbClr val="002060"/>
                </a:solidFill>
                <a:latin typeface="+mj-lt"/>
                <a:cs typeface="Arial" panose="020B0604020202020204" pitchFamily="34" charset="0"/>
              </a:rPr>
              <a:t>Residency</a:t>
            </a:r>
          </a:p>
        </p:txBody>
      </p:sp>
    </p:spTree>
    <p:extLst>
      <p:ext uri="{BB962C8B-B14F-4D97-AF65-F5344CB8AC3E}">
        <p14:creationId xmlns:p14="http://schemas.microsoft.com/office/powerpoint/2010/main" val="158090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144939"/>
            <a:ext cx="10515600" cy="4351338"/>
          </a:xfrm>
        </p:spPr>
        <p:txBody>
          <a:bodyPr vert="horz" lIns="91440" tIns="45720" rIns="91440" bIns="45720" rtlCol="0" anchor="t">
            <a:normAutofit/>
          </a:bodyPr>
          <a:lstStyle/>
          <a:p>
            <a:pPr>
              <a:buSzPct val="100000"/>
            </a:pPr>
            <a:r>
              <a:rPr lang="en-US" sz="2400" b="1" dirty="0">
                <a:solidFill>
                  <a:srgbClr val="002060"/>
                </a:solidFill>
              </a:rPr>
              <a:t>ACEs Connection:  </a:t>
            </a:r>
            <a:r>
              <a:rPr lang="en-US" sz="2400" dirty="0">
                <a:hlinkClick r:id="rId3"/>
              </a:rPr>
              <a:t>http://acesconnection.com</a:t>
            </a:r>
            <a:r>
              <a:rPr lang="en-US" sz="2400" dirty="0"/>
              <a:t> </a:t>
            </a:r>
          </a:p>
          <a:p>
            <a:pPr>
              <a:buSzPct val="100000"/>
            </a:pPr>
            <a:r>
              <a:rPr lang="en-US" altLang="en-US" sz="2400" b="1" dirty="0">
                <a:solidFill>
                  <a:srgbClr val="002060"/>
                </a:solidFill>
              </a:rPr>
              <a:t>After the Injury: </a:t>
            </a:r>
            <a:r>
              <a:rPr lang="en-US" altLang="en-US" sz="2400" dirty="0">
                <a:solidFill>
                  <a:srgbClr val="002060"/>
                </a:solidFill>
                <a:hlinkClick r:id="rId4"/>
              </a:rPr>
              <a:t>https://www.aftertheinjury.org/</a:t>
            </a:r>
            <a:endParaRPr lang="en-US" altLang="en-US" sz="2400" dirty="0">
              <a:solidFill>
                <a:srgbClr val="002060"/>
              </a:solidFill>
            </a:endParaRPr>
          </a:p>
          <a:p>
            <a:pPr>
              <a:buSzPct val="100000"/>
            </a:pPr>
            <a:r>
              <a:rPr lang="en-US" sz="2400" b="1" dirty="0">
                <a:solidFill>
                  <a:srgbClr val="002060"/>
                </a:solidFill>
              </a:rPr>
              <a:t>CDC: </a:t>
            </a:r>
            <a:r>
              <a:rPr lang="en-US" sz="2400" dirty="0">
                <a:hlinkClick r:id="rId5"/>
              </a:rPr>
              <a:t>www.cdc.gov/violenceprevention/acestudy</a:t>
            </a:r>
            <a:endParaRPr lang="en-US" sz="2400" dirty="0"/>
          </a:p>
          <a:p>
            <a:pPr>
              <a:buSzPct val="100000"/>
            </a:pPr>
            <a:r>
              <a:rPr lang="en-US" altLang="en-US" sz="2400" b="1" dirty="0">
                <a:solidFill>
                  <a:srgbClr val="002060"/>
                </a:solidFill>
              </a:rPr>
              <a:t>Center for the Developing Child- Harvard University: </a:t>
            </a:r>
            <a:r>
              <a:rPr lang="en-US" altLang="en-US" sz="2400" dirty="0">
                <a:solidFill>
                  <a:srgbClr val="002060"/>
                </a:solidFill>
                <a:hlinkClick r:id="rId6"/>
              </a:rPr>
              <a:t>https://developingchild.harvard.edu/</a:t>
            </a:r>
            <a:endParaRPr lang="en-US" altLang="en-US" sz="2400" dirty="0">
              <a:solidFill>
                <a:srgbClr val="002060"/>
              </a:solidFill>
            </a:endParaRPr>
          </a:p>
          <a:p>
            <a:pPr>
              <a:buSzPct val="100000"/>
            </a:pPr>
            <a:r>
              <a:rPr lang="en-US" altLang="en-US" sz="2400" b="1" dirty="0">
                <a:solidFill>
                  <a:srgbClr val="002060"/>
                </a:solidFill>
              </a:rPr>
              <a:t>International Society for Traumatic Stress Studies (ISTSS): </a:t>
            </a:r>
            <a:r>
              <a:rPr lang="en-US" altLang="en-US" sz="2400" dirty="0">
                <a:solidFill>
                  <a:srgbClr val="002060"/>
                </a:solidFill>
                <a:hlinkClick r:id="rId7"/>
              </a:rPr>
              <a:t>https://istss.org/home</a:t>
            </a:r>
            <a:endParaRPr lang="en-US" sz="2400" dirty="0"/>
          </a:p>
          <a:p>
            <a:pPr>
              <a:buSzPct val="100000"/>
            </a:pPr>
            <a:r>
              <a:rPr lang="en-US" altLang="en-US" sz="2400" b="1" dirty="0">
                <a:solidFill>
                  <a:srgbClr val="002060"/>
                </a:solidFill>
              </a:rPr>
              <a:t>National Child Traumatic Stress Network: </a:t>
            </a:r>
            <a:r>
              <a:rPr lang="en-US" altLang="en-US" sz="2400" dirty="0">
                <a:solidFill>
                  <a:srgbClr val="002060"/>
                </a:solidFill>
                <a:hlinkClick r:id="rId8"/>
              </a:rPr>
              <a:t>https://www.nctsn.org/</a:t>
            </a:r>
            <a:endParaRPr lang="en-US" altLang="en-US" sz="2400" dirty="0">
              <a:solidFill>
                <a:srgbClr val="002060"/>
              </a:solidFill>
            </a:endParaRPr>
          </a:p>
          <a:p>
            <a:pPr>
              <a:spcBef>
                <a:spcPts val="600"/>
              </a:spcBef>
            </a:pPr>
            <a:r>
              <a:rPr lang="en-US" sz="2400" b="1" dirty="0">
                <a:solidFill>
                  <a:srgbClr val="002060"/>
                </a:solidFill>
              </a:rPr>
              <a:t>Original ACE Study: </a:t>
            </a:r>
            <a:r>
              <a:rPr lang="en-US" sz="2400" dirty="0">
                <a:hlinkClick r:id="rId9"/>
              </a:rPr>
              <a:t>www.acestudy.org</a:t>
            </a:r>
            <a:r>
              <a:rPr lang="en-US" sz="2400" dirty="0"/>
              <a:t> </a:t>
            </a:r>
          </a:p>
          <a:p>
            <a:r>
              <a:rPr lang="en-US" sz="2400" b="1" dirty="0">
                <a:solidFill>
                  <a:srgbClr val="002060"/>
                </a:solidFill>
                <a:ea typeface="+mn-lt"/>
                <a:cs typeface="+mn-lt"/>
              </a:rPr>
              <a:t>National Center for PTSD -</a:t>
            </a:r>
            <a:r>
              <a:rPr lang="en-US" sz="2400" b="1" dirty="0">
                <a:solidFill>
                  <a:schemeClr val="bg2">
                    <a:lumMod val="25000"/>
                  </a:schemeClr>
                </a:solidFill>
                <a:ea typeface="+mn-lt"/>
                <a:cs typeface="+mn-lt"/>
              </a:rPr>
              <a:t> </a:t>
            </a:r>
            <a:r>
              <a:rPr lang="en-US" sz="2400" dirty="0">
                <a:solidFill>
                  <a:schemeClr val="accent5">
                    <a:lumMod val="75000"/>
                  </a:schemeClr>
                </a:solidFill>
                <a:ea typeface="+mn-lt"/>
                <a:cs typeface="+mn-lt"/>
                <a:hlinkClick r:id="rId10">
                  <a:extLst>
                    <a:ext uri="{A12FA001-AC4F-418D-AE19-62706E023703}">
                      <ahyp:hlinkClr xmlns:ahyp="http://schemas.microsoft.com/office/drawing/2018/hyperlinkcolor" val="tx"/>
                    </a:ext>
                  </a:extLst>
                </a:hlinkClick>
              </a:rPr>
              <a:t>www.ncptsd.org</a:t>
            </a:r>
            <a:endParaRPr lang="en-US" sz="2400" dirty="0">
              <a:solidFill>
                <a:schemeClr val="accent5">
                  <a:lumMod val="75000"/>
                </a:schemeClr>
              </a:solidFill>
              <a:ea typeface="+mn-lt"/>
              <a:cs typeface="+mn-lt"/>
            </a:endParaRPr>
          </a:p>
          <a:p>
            <a:pPr>
              <a:buSzPct val="125000"/>
            </a:pPr>
            <a:endParaRPr lang="en-US" altLang="en-US" sz="2400" dirty="0">
              <a:solidFill>
                <a:srgbClr val="002060"/>
              </a:solidFill>
            </a:endParaRPr>
          </a:p>
          <a:p>
            <a:pPr>
              <a:buSzPct val="125000"/>
            </a:pPr>
            <a:endParaRPr lang="en-US" altLang="en-US" sz="2400" dirty="0">
              <a:solidFill>
                <a:srgbClr val="002060"/>
              </a:solidFill>
            </a:endParaRPr>
          </a:p>
          <a:p>
            <a:endParaRPr lang="en-US" dirty="0"/>
          </a:p>
        </p:txBody>
      </p:sp>
      <p:sp>
        <p:nvSpPr>
          <p:cNvPr id="2" name="Title 1"/>
          <p:cNvSpPr>
            <a:spLocks noGrp="1"/>
          </p:cNvSpPr>
          <p:nvPr>
            <p:ph type="title"/>
          </p:nvPr>
        </p:nvSpPr>
        <p:spPr>
          <a:xfrm>
            <a:off x="957943" y="256670"/>
            <a:ext cx="10515600" cy="1325563"/>
          </a:xfrm>
        </p:spPr>
        <p:txBody>
          <a:bodyPr/>
          <a:lstStyle/>
          <a:p>
            <a:r>
              <a:rPr lang="en-US" dirty="0">
                <a:solidFill>
                  <a:schemeClr val="bg1"/>
                </a:solidFill>
              </a:rPr>
              <a:t>Resources </a:t>
            </a:r>
          </a:p>
        </p:txBody>
      </p:sp>
    </p:spTree>
    <p:extLst>
      <p:ext uri="{BB962C8B-B14F-4D97-AF65-F5344CB8AC3E}">
        <p14:creationId xmlns:p14="http://schemas.microsoft.com/office/powerpoint/2010/main" val="11737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5857EA-2C1C-58FA-5D4F-EC8C50FC94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602674"/>
            <a:ext cx="12192000" cy="7478671"/>
          </a:xfrm>
          <a:prstGeom prst="rect">
            <a:avLst/>
          </a:prstGeom>
        </p:spPr>
      </p:pic>
      <p:pic>
        <p:nvPicPr>
          <p:cNvPr id="4" name="Picture 3">
            <a:extLst>
              <a:ext uri="{FF2B5EF4-FFF2-40B4-BE49-F238E27FC236}">
                <a16:creationId xmlns:a16="http://schemas.microsoft.com/office/drawing/2014/main" id="{59B4C423-4235-DF65-2653-2C93967C7CEB}"/>
              </a:ext>
            </a:extLst>
          </p:cNvPr>
          <p:cNvPicPr>
            <a:picLocks noChangeAspect="1"/>
          </p:cNvPicPr>
          <p:nvPr/>
        </p:nvPicPr>
        <p:blipFill rotWithShape="1">
          <a:blip r:embed="rId3"/>
          <a:srcRect t="35767" b="33146"/>
          <a:stretch/>
        </p:blipFill>
        <p:spPr>
          <a:xfrm>
            <a:off x="8016307" y="2354007"/>
            <a:ext cx="3524679" cy="782654"/>
          </a:xfrm>
          <a:prstGeom prst="rect">
            <a:avLst/>
          </a:prstGeom>
        </p:spPr>
      </p:pic>
      <p:pic>
        <p:nvPicPr>
          <p:cNvPr id="5" name="Picture 4">
            <a:extLst>
              <a:ext uri="{FF2B5EF4-FFF2-40B4-BE49-F238E27FC236}">
                <a16:creationId xmlns:a16="http://schemas.microsoft.com/office/drawing/2014/main" id="{149732E1-46F9-C041-1870-88AA88C5CC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698" y="2545893"/>
            <a:ext cx="3061125" cy="584675"/>
          </a:xfrm>
          <a:prstGeom prst="rect">
            <a:avLst/>
          </a:prstGeom>
        </p:spPr>
      </p:pic>
      <p:pic>
        <p:nvPicPr>
          <p:cNvPr id="6" name="Picture 5">
            <a:extLst>
              <a:ext uri="{FF2B5EF4-FFF2-40B4-BE49-F238E27FC236}">
                <a16:creationId xmlns:a16="http://schemas.microsoft.com/office/drawing/2014/main" id="{504D5011-6AB5-0389-4CF2-DC325F567F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0750" y="2446903"/>
            <a:ext cx="2392375" cy="782656"/>
          </a:xfrm>
          <a:prstGeom prst="rect">
            <a:avLst/>
          </a:prstGeom>
        </p:spPr>
      </p:pic>
    </p:spTree>
    <p:extLst>
      <p:ext uri="{BB962C8B-B14F-4D97-AF65-F5344CB8AC3E}">
        <p14:creationId xmlns:p14="http://schemas.microsoft.com/office/powerpoint/2010/main" val="24716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10950-9D1A-43D8-A1A7-C8F7A2327C6D}"/>
              </a:ext>
            </a:extLst>
          </p:cNvPr>
          <p:cNvSpPr>
            <a:spLocks noGrp="1"/>
          </p:cNvSpPr>
          <p:nvPr>
            <p:ph type="title"/>
          </p:nvPr>
        </p:nvSpPr>
        <p:spPr>
          <a:xfrm>
            <a:off x="838198" y="229696"/>
            <a:ext cx="10515600" cy="1325563"/>
          </a:xfrm>
        </p:spPr>
        <p:txBody>
          <a:bodyPr/>
          <a:lstStyle/>
          <a:p>
            <a:r>
              <a:rPr lang="en-US" dirty="0"/>
              <a:t>The Six Trauma-informed Principles</a:t>
            </a:r>
            <a:endParaRPr lang="en-US" dirty="0">
              <a:solidFill>
                <a:schemeClr val="bg1"/>
              </a:solidFill>
            </a:endParaRPr>
          </a:p>
        </p:txBody>
      </p:sp>
      <p:pic>
        <p:nvPicPr>
          <p:cNvPr id="6" name="Picture 5"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C379797C-126D-46E8-9A1B-FCCBD0C83E35}"/>
              </a:ext>
            </a:extLst>
          </p:cNvPr>
          <p:cNvPicPr>
            <a:picLocks noChangeAspect="1"/>
          </p:cNvPicPr>
          <p:nvPr/>
        </p:nvPicPr>
        <p:blipFill rotWithShape="1">
          <a:blip r:embed="rId3">
            <a:extLst>
              <a:ext uri="{28A0092B-C50C-407E-A947-70E740481C1C}">
                <a14:useLocalDpi xmlns:a14="http://schemas.microsoft.com/office/drawing/2010/main" val="0"/>
              </a:ext>
            </a:extLst>
          </a:blip>
          <a:srcRect l="3325" t="38951" r="1879" b="32450"/>
          <a:stretch/>
        </p:blipFill>
        <p:spPr bwMode="auto">
          <a:xfrm>
            <a:off x="108856" y="2825278"/>
            <a:ext cx="12083144" cy="2547258"/>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36EB1D2C-EFE4-42C1-A81A-AF3118883C7C}"/>
              </a:ext>
            </a:extLst>
          </p:cNvPr>
          <p:cNvSpPr txBox="1"/>
          <p:nvPr/>
        </p:nvSpPr>
        <p:spPr>
          <a:xfrm>
            <a:off x="8063345" y="6642556"/>
            <a:ext cx="6863937" cy="430887"/>
          </a:xfrm>
          <a:prstGeom prst="rect">
            <a:avLst/>
          </a:prstGeom>
          <a:noFill/>
        </p:spPr>
        <p:txBody>
          <a:bodyPr wrap="square" rtlCol="0">
            <a:spAutoFit/>
          </a:bodyPr>
          <a:lstStyle/>
          <a:p>
            <a:r>
              <a:rPr lang="en-US" sz="1100" dirty="0"/>
              <a:t>https://www.cdc.gov/cpr/infographics/6_principles_trauma_info.htm</a:t>
            </a:r>
          </a:p>
          <a:p>
            <a:endParaRPr lang="en-US" sz="1100" dirty="0"/>
          </a:p>
        </p:txBody>
      </p:sp>
    </p:spTree>
    <p:extLst>
      <p:ext uri="{BB962C8B-B14F-4D97-AF65-F5344CB8AC3E}">
        <p14:creationId xmlns:p14="http://schemas.microsoft.com/office/powerpoint/2010/main" val="426482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CD91F-A746-4E02-ADC5-3B4BAD147EAA}"/>
              </a:ext>
            </a:extLst>
          </p:cNvPr>
          <p:cNvSpPr>
            <a:spLocks noGrp="1"/>
          </p:cNvSpPr>
          <p:nvPr>
            <p:ph type="title"/>
          </p:nvPr>
        </p:nvSpPr>
        <p:spPr/>
        <p:txBody>
          <a:bodyPr/>
          <a:lstStyle/>
          <a:p>
            <a:r>
              <a:rPr lang="en-US" dirty="0"/>
              <a:t>Considerations</a:t>
            </a:r>
          </a:p>
        </p:txBody>
      </p:sp>
      <p:graphicFrame>
        <p:nvGraphicFramePr>
          <p:cNvPr id="5" name="Content Placeholder 4">
            <a:extLst>
              <a:ext uri="{FF2B5EF4-FFF2-40B4-BE49-F238E27FC236}">
                <a16:creationId xmlns:a16="http://schemas.microsoft.com/office/drawing/2014/main" id="{7CCBEC02-8CEC-4964-99B5-1458CC14EE35}"/>
              </a:ext>
            </a:extLst>
          </p:cNvPr>
          <p:cNvGraphicFramePr>
            <a:graphicFrameLocks noGrp="1"/>
          </p:cNvGraphicFramePr>
          <p:nvPr>
            <p:ph idx="1"/>
            <p:extLst>
              <p:ext uri="{D42A27DB-BD31-4B8C-83A1-F6EECF244321}">
                <p14:modId xmlns:p14="http://schemas.microsoft.com/office/powerpoint/2010/main" val="3639762219"/>
              </p:ext>
            </p:extLst>
          </p:nvPr>
        </p:nvGraphicFramePr>
        <p:xfrm>
          <a:off x="838199" y="1825624"/>
          <a:ext cx="10879183" cy="4782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31887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A7C7-A3F5-43FC-9C46-9678967C3908}"/>
              </a:ext>
            </a:extLst>
          </p:cNvPr>
          <p:cNvSpPr>
            <a:spLocks noGrp="1"/>
          </p:cNvSpPr>
          <p:nvPr>
            <p:ph type="title"/>
          </p:nvPr>
        </p:nvSpPr>
        <p:spPr>
          <a:xfrm>
            <a:off x="838200" y="3330303"/>
            <a:ext cx="10515600" cy="1325563"/>
          </a:xfrm>
        </p:spPr>
        <p:txBody>
          <a:bodyPr vert="horz" lIns="91440" tIns="45720" rIns="91440" bIns="45720" rtlCol="0" anchor="ctr">
            <a:noAutofit/>
          </a:bodyPr>
          <a:lstStyle/>
          <a:p>
            <a:pPr algn="ctr"/>
            <a:r>
              <a:rPr lang="en-US" sz="6000" dirty="0">
                <a:solidFill>
                  <a:srgbClr val="002060"/>
                </a:solidFill>
                <a:cs typeface="Calibri Light"/>
              </a:rPr>
              <a:t>Pre-Visit Review of Medical History</a:t>
            </a:r>
            <a:endParaRPr lang="en-US" sz="5400" dirty="0">
              <a:solidFill>
                <a:srgbClr val="0070C0"/>
              </a:solidFill>
            </a:endParaRPr>
          </a:p>
        </p:txBody>
      </p:sp>
      <p:sp>
        <p:nvSpPr>
          <p:cNvPr id="3" name="Title 1">
            <a:extLst>
              <a:ext uri="{FF2B5EF4-FFF2-40B4-BE49-F238E27FC236}">
                <a16:creationId xmlns:a16="http://schemas.microsoft.com/office/drawing/2014/main" id="{52BBA9E8-7EF1-48AB-97C3-1B3A80C6B18E}"/>
              </a:ext>
            </a:extLst>
          </p:cNvPr>
          <p:cNvSpPr txBox="1">
            <a:spLocks/>
          </p:cNvSpPr>
          <p:nvPr/>
        </p:nvSpPr>
        <p:spPr>
          <a:xfrm>
            <a:off x="838200" y="2500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Book Antiqua" panose="02040602050305030304" pitchFamily="18" charset="0"/>
                <a:ea typeface="+mj-ea"/>
                <a:cs typeface="+mj-cs"/>
              </a:defRPr>
            </a:lvl1pPr>
          </a:lstStyle>
          <a:p>
            <a:endParaRPr lang="en-US" dirty="0"/>
          </a:p>
        </p:txBody>
      </p:sp>
    </p:spTree>
    <p:extLst>
      <p:ext uri="{BB962C8B-B14F-4D97-AF65-F5344CB8AC3E}">
        <p14:creationId xmlns:p14="http://schemas.microsoft.com/office/powerpoint/2010/main" val="1776412456"/>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9125" y="2542277"/>
            <a:ext cx="11364328" cy="2690772"/>
          </a:xfrm>
        </p:spPr>
        <p:txBody>
          <a:bodyPr anchor="ctr">
            <a:noAutofit/>
          </a:bodyPr>
          <a:lstStyle/>
          <a:p>
            <a:pPr marL="0" indent="0">
              <a:buNone/>
            </a:pPr>
            <a:r>
              <a:rPr lang="en-US" b="1" dirty="0">
                <a:solidFill>
                  <a:srgbClr val="002060"/>
                </a:solidFill>
                <a:latin typeface="Arial" panose="020B0604020202020204" pitchFamily="34" charset="0"/>
                <a:cs typeface="Arial" panose="020B0604020202020204" pitchFamily="34" charset="0"/>
              </a:rPr>
              <a:t>Before meeting the patient, providers should review patient’s preferred name, pronouns, past medical history, and reason for the visit (paying specific attention to medical history surrounding this visit). It is also possible that the patient may have disclosed past or current trauma during previous clinical encounters. </a:t>
            </a:r>
          </a:p>
        </p:txBody>
      </p:sp>
      <p:sp>
        <p:nvSpPr>
          <p:cNvPr id="2" name="Title 1"/>
          <p:cNvSpPr>
            <a:spLocks noGrp="1"/>
          </p:cNvSpPr>
          <p:nvPr>
            <p:ph type="title"/>
          </p:nvPr>
        </p:nvSpPr>
        <p:spPr>
          <a:xfrm>
            <a:off x="619125" y="242156"/>
            <a:ext cx="10515600" cy="1325563"/>
          </a:xfrm>
        </p:spPr>
        <p:txBody>
          <a:bodyPr>
            <a:normAutofit/>
          </a:bodyPr>
          <a:lstStyle/>
          <a:p>
            <a:r>
              <a:rPr lang="en-US" sz="4000" dirty="0">
                <a:solidFill>
                  <a:schemeClr val="bg1"/>
                </a:solidFill>
              </a:rPr>
              <a:t>Pre-Visit Review of Medical History and Reason for Visit</a:t>
            </a:r>
          </a:p>
        </p:txBody>
      </p:sp>
      <p:pic>
        <p:nvPicPr>
          <p:cNvPr id="7" name="Picture 6"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F28B1442-12F7-4551-A533-370FF72ECBAA}"/>
              </a:ext>
            </a:extLst>
          </p:cNvPr>
          <p:cNvPicPr>
            <a:picLocks noChangeAspect="1"/>
          </p:cNvPicPr>
          <p:nvPr/>
        </p:nvPicPr>
        <p:blipFill rotWithShape="1">
          <a:blip r:embed="rId3">
            <a:extLst>
              <a:ext uri="{28A0092B-C50C-407E-A947-70E740481C1C}">
                <a14:useLocalDpi xmlns:a14="http://schemas.microsoft.com/office/drawing/2010/main" val="0"/>
              </a:ext>
            </a:extLst>
          </a:blip>
          <a:srcRect l="64575" t="37881" r="-222" b="28869"/>
          <a:stretch/>
        </p:blipFill>
        <p:spPr bwMode="auto">
          <a:xfrm>
            <a:off x="10696302" y="5870865"/>
            <a:ext cx="1447800" cy="943591"/>
          </a:xfrm>
          <a:prstGeom prst="rect">
            <a:avLst/>
          </a:prstGeom>
          <a:ln>
            <a:noFill/>
          </a:ln>
          <a:extLst>
            <a:ext uri="{53640926-AAD7-44D8-BBD7-CCE9431645EC}">
              <a14:shadowObscured xmlns:a14="http://schemas.microsoft.com/office/drawing/2010/main"/>
            </a:ext>
          </a:extLst>
        </p:spPr>
      </p:pic>
      <p:pic>
        <p:nvPicPr>
          <p:cNvPr id="5" name="Picture 4" descr="SAMHSA Trauma Informed Care Principles: Safety, trustworthiness and transparency, peer support, collaboration and mutuality, empowerment, voice and choice, cultural, historical and gender issues. ">
            <a:extLst>
              <a:ext uri="{FF2B5EF4-FFF2-40B4-BE49-F238E27FC236}">
                <a16:creationId xmlns:a16="http://schemas.microsoft.com/office/drawing/2014/main" id="{2CFE6733-9E34-4B24-88E0-09420AAB0E14}"/>
              </a:ext>
            </a:extLst>
          </p:cNvPr>
          <p:cNvPicPr>
            <a:picLocks noChangeAspect="1"/>
          </p:cNvPicPr>
          <p:nvPr/>
        </p:nvPicPr>
        <p:blipFill rotWithShape="1">
          <a:blip r:embed="rId3">
            <a:extLst>
              <a:ext uri="{28A0092B-C50C-407E-A947-70E740481C1C}">
                <a14:useLocalDpi xmlns:a14="http://schemas.microsoft.com/office/drawing/2010/main" val="0"/>
              </a:ext>
            </a:extLst>
          </a:blip>
          <a:srcRect l="3142" t="39078" r="65536" b="31706"/>
          <a:stretch/>
        </p:blipFill>
        <p:spPr bwMode="auto">
          <a:xfrm>
            <a:off x="9285515" y="5870865"/>
            <a:ext cx="1447800" cy="943592"/>
          </a:xfrm>
          <a:prstGeom prst="rect">
            <a:avLst/>
          </a:prstGeom>
          <a:ln>
            <a:noFill/>
          </a:ln>
          <a:extLst>
            <a:ext uri="{53640926-AAD7-44D8-BBD7-CCE9431645EC}">
              <a14:shadowObscured xmlns:a14="http://schemas.microsoft.com/office/drawing/2010/main"/>
            </a:ext>
          </a:extLst>
        </p:spPr>
      </p:pic>
      <p:sp>
        <p:nvSpPr>
          <p:cNvPr id="8" name="Content Placeholder 2">
            <a:extLst>
              <a:ext uri="{FF2B5EF4-FFF2-40B4-BE49-F238E27FC236}">
                <a16:creationId xmlns:a16="http://schemas.microsoft.com/office/drawing/2014/main" id="{25DD18CF-1C3C-476E-9EE6-E1FF7EA80C64}"/>
              </a:ext>
            </a:extLst>
          </p:cNvPr>
          <p:cNvSpPr txBox="1">
            <a:spLocks/>
          </p:cNvSpPr>
          <p:nvPr/>
        </p:nvSpPr>
        <p:spPr>
          <a:xfrm>
            <a:off x="619126" y="4055701"/>
            <a:ext cx="10515599" cy="2690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00206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4919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22033</TotalTime>
  <Words>8195</Words>
  <Application>Microsoft Office PowerPoint</Application>
  <PresentationFormat>Widescreen</PresentationFormat>
  <Paragraphs>439</Paragraphs>
  <Slides>52</Slides>
  <Notes>50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Arial</vt:lpstr>
      <vt:lpstr>Book Antiqua</vt:lpstr>
      <vt:lpstr>Calibri</vt:lpstr>
      <vt:lpstr>Calibri Light</vt:lpstr>
      <vt:lpstr>Courier New</vt:lpstr>
      <vt:lpstr>Symbol</vt:lpstr>
      <vt:lpstr>Times New Roman</vt:lpstr>
      <vt:lpstr>Verdana</vt:lpstr>
      <vt:lpstr>Office Theme</vt:lpstr>
      <vt:lpstr>PowerPoint Presentation</vt:lpstr>
      <vt:lpstr>PowerPoint Presentation</vt:lpstr>
      <vt:lpstr>Let’s start with a few scenarios we may see in practice: </vt:lpstr>
      <vt:lpstr>What is “trauma”?</vt:lpstr>
      <vt:lpstr>Understanding the Impact of Emotional Trauma </vt:lpstr>
      <vt:lpstr>The Six Trauma-informed Principles</vt:lpstr>
      <vt:lpstr>Considerations</vt:lpstr>
      <vt:lpstr>Pre-Visit Review of Medical History</vt:lpstr>
      <vt:lpstr>Pre-Visit Review of Medical History and Reason for Visit</vt:lpstr>
      <vt:lpstr>Pre-Visit Review of Medical History and Reason for Visit</vt:lpstr>
      <vt:lpstr>Pre-Visit Review of Medical History and Reason for Visit</vt:lpstr>
      <vt:lpstr>Pre-Visit Review of Medical History and Reason for Visit</vt:lpstr>
      <vt:lpstr>Provider Introduction</vt:lpstr>
      <vt:lpstr>Nurses should begin all clinical encounters with an introduction of themselves to the patient. </vt:lpstr>
      <vt:lpstr>Initial introduction and health history should be completed with the patient fully clothed. </vt:lpstr>
      <vt:lpstr>When making an introduction, the nurse, if comfortable, should identify their own pronouns. Additionally, nurses should ask the patient their pronouns if they are not identified in the patient’s chart. </vt:lpstr>
      <vt:lpstr>During the introduction, gauge the patient’s comfort with shaking hands and using direct eye contact when communicating</vt:lpstr>
      <vt:lpstr>Do not assume the patient is comfortable with other individuals being present in the room for the history or the physical exam (e.g., medical or nursing students, nursing assistants, etc.). Ask their permission before introducing other providers into the clinical encounter. </vt:lpstr>
      <vt:lpstr>Privacy, Confidentiality, and Safety</vt:lpstr>
      <vt:lpstr>Providers should ensure that the location in which the health history takes place is as private as possible while also safe.</vt:lpstr>
      <vt:lpstr>Providers should identify to patient and caregiver what, if any, information they are required to report to outside agencies or authorities (e.g., suspected child abuse or neglect, weapons possession, substance abuse, suicidal or homicidal ideation, etc.) </vt:lpstr>
      <vt:lpstr>Providers should acknowledge upfront that some health history questions might be of a sensitive nature (e.g., sexual health, mental health, substance use, etc.). </vt:lpstr>
      <vt:lpstr>When possible, try to position the patient’s chair in a way that does not make them feel boxed in or trapped. Additionally, avoid having a patient’s back facing the door. </vt:lpstr>
      <vt:lpstr>Preferred language of patient and caregiver should be documented. Should interpretation be needed for the clinical encounter, the provider should engage with a professional interpreter or the language line.</vt:lpstr>
      <vt:lpstr>Provider Body Language and Use of Physical Self</vt:lpstr>
      <vt:lpstr>Speak clearly and calmly at an acceptable volume. </vt:lpstr>
      <vt:lpstr>Sit/stand/kneel at eye level with patient.</vt:lpstr>
      <vt:lpstr>Always attempt to stay in the patient’s sight.</vt:lpstr>
      <vt:lpstr>Avoid sudden movements. </vt:lpstr>
      <vt:lpstr>Pay attention to patient’s body language. </vt:lpstr>
      <vt:lpstr>Respect personal space.</vt:lpstr>
      <vt:lpstr>Be efficient.</vt:lpstr>
      <vt:lpstr>PowerPoint Presentation</vt:lpstr>
      <vt:lpstr>After the Health History or Exam</vt:lpstr>
      <vt:lpstr>If the patient was required to undress for the exam portion, ensure that they re-dress.</vt:lpstr>
      <vt:lpstr>Discuss any results you can with the patient and offer reassurance when possible.</vt:lpstr>
      <vt:lpstr>Explain next steps.</vt:lpstr>
      <vt:lpstr>Ask: “What questions do you have?” </vt:lpstr>
      <vt:lpstr>Documentation</vt:lpstr>
      <vt:lpstr>Prioritize connection with patient/caregiver over typing. </vt:lpstr>
      <vt:lpstr>Challenges you might face</vt:lpstr>
      <vt:lpstr>You will make mistakes– Own it and apologize</vt:lpstr>
      <vt:lpstr>Provider’s own personal factors (prior trauma, parent themselves, scenario that reminds them of something personal) may impact efforts.</vt:lpstr>
      <vt:lpstr>Resist: re-traumatization through actions performed while in our care</vt:lpstr>
      <vt:lpstr>Resist: Potential for new trauma/ re-traumatization</vt:lpstr>
      <vt:lpstr>Summary of major points</vt:lpstr>
      <vt:lpstr>Additional Resources</vt:lpstr>
      <vt:lpstr>www.HealthCareToolbox.org</vt:lpstr>
      <vt:lpstr>Respond: DEF Protocol </vt:lpstr>
      <vt:lpstr>Respond: Considerations in providing Culturally-Sensitive Trauma-Informed Care</vt:lpstr>
      <vt:lpstr>Resources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Pediatric Trauma-Informed Care and Family-Centered Care  during pediatric resuscitation in the pre-hospital environment</dc:title>
  <dc:creator>Dibattista, Nicole A</dc:creator>
  <cp:lastModifiedBy>Axtmayer, Caitlin H</cp:lastModifiedBy>
  <cp:revision>751</cp:revision>
  <dcterms:created xsi:type="dcterms:W3CDTF">2021-07-19T01:33:15Z</dcterms:created>
  <dcterms:modified xsi:type="dcterms:W3CDTF">2025-05-01T14:50:53Z</dcterms:modified>
</cp:coreProperties>
</file>