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544" r:id="rId3"/>
    <p:sldId id="266" r:id="rId4"/>
    <p:sldId id="536" r:id="rId5"/>
    <p:sldId id="502" r:id="rId6"/>
    <p:sldId id="437" r:id="rId7"/>
    <p:sldId id="537" r:id="rId8"/>
    <p:sldId id="260" r:id="rId9"/>
    <p:sldId id="503" r:id="rId10"/>
    <p:sldId id="494" r:id="rId11"/>
    <p:sldId id="399" r:id="rId12"/>
    <p:sldId id="538" r:id="rId13"/>
    <p:sldId id="464" r:id="rId14"/>
    <p:sldId id="509" r:id="rId15"/>
    <p:sldId id="523" r:id="rId16"/>
    <p:sldId id="438" r:id="rId17"/>
    <p:sldId id="513" r:id="rId18"/>
    <p:sldId id="265" r:id="rId19"/>
    <p:sldId id="391" r:id="rId20"/>
    <p:sldId id="539" r:id="rId21"/>
    <p:sldId id="475" r:id="rId22"/>
    <p:sldId id="540" r:id="rId23"/>
    <p:sldId id="543" r:id="rId24"/>
    <p:sldId id="262" r:id="rId25"/>
    <p:sldId id="270" r:id="rId26"/>
    <p:sldId id="488" r:id="rId27"/>
    <p:sldId id="489" r:id="rId28"/>
    <p:sldId id="531" r:id="rId29"/>
    <p:sldId id="54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326E6F6-567A-4887-9187-E2A50AD2605D}">
          <p14:sldIdLst>
            <p14:sldId id="256"/>
            <p14:sldId id="544"/>
            <p14:sldId id="266"/>
            <p14:sldId id="536"/>
            <p14:sldId id="502"/>
            <p14:sldId id="437"/>
            <p14:sldId id="537"/>
            <p14:sldId id="260"/>
            <p14:sldId id="503"/>
            <p14:sldId id="494"/>
            <p14:sldId id="399"/>
            <p14:sldId id="538"/>
            <p14:sldId id="464"/>
            <p14:sldId id="509"/>
            <p14:sldId id="523"/>
            <p14:sldId id="438"/>
            <p14:sldId id="513"/>
            <p14:sldId id="265"/>
            <p14:sldId id="391"/>
            <p14:sldId id="539"/>
            <p14:sldId id="475"/>
            <p14:sldId id="540"/>
            <p14:sldId id="543"/>
            <p14:sldId id="262"/>
            <p14:sldId id="270"/>
            <p14:sldId id="488"/>
            <p14:sldId id="489"/>
            <p14:sldId id="531"/>
            <p14:sldId id="54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BF0584-2F78-985F-7097-C59153130D16}" name="Harner, Holly M" initials="HHM" userId="S::harnerh@upenn.edu::f22140b0-c2c4-4d8a-8dc8-ab6012c7f288" providerId="AD"/>
  <p188:author id="{B321D48E-B8D1-E656-BD4F-38D1D97CBC25}" name="Kassam-adams, Nancy" initials="KaN" userId="S::adamsn@chop.edu::09ac3c6d-9f42-4b4a-b56e-3b9bcd533d3b" providerId="AD"/>
  <p188:author id="{17A8F8C4-66D2-13FB-5FD2-887D6F119B7F}" name="Stephen DiDonato" initials="SD" userId="3702922704_tp_dropbox"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098CE"/>
    <a:srgbClr val="4173BB"/>
    <a:srgbClr val="AC7FE9"/>
    <a:srgbClr val="FBF3E4"/>
    <a:srgbClr val="FBA3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74041" autoAdjust="0"/>
  </p:normalViewPr>
  <p:slideViewPr>
    <p:cSldViewPr snapToGrid="0">
      <p:cViewPr varScale="1">
        <p:scale>
          <a:sx n="49" d="100"/>
          <a:sy n="49" d="100"/>
        </p:scale>
        <p:origin x="1336"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27F232-3C86-4E5C-B2BC-91585C7078E6}"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B4BA8DA2-1892-4919-9357-8903C6472E66}">
      <dgm:prSet phldrT="[Text]" custT="1"/>
      <dgm:spPr>
        <a:solidFill>
          <a:srgbClr val="3098CE"/>
        </a:solidFill>
      </dgm:spPr>
      <dgm:t>
        <a:bodyPr/>
        <a:lstStyle/>
        <a:p>
          <a:r>
            <a:rPr lang="en-US" sz="2000" b="0" i="0" dirty="0">
              <a:solidFill>
                <a:schemeClr val="bg1"/>
              </a:solidFill>
              <a:latin typeface="Arial" panose="020B0604020202020204" pitchFamily="34" charset="0"/>
              <a:cs typeface="Arial" panose="020B0604020202020204" pitchFamily="34" charset="0"/>
            </a:rPr>
            <a:t>What is Trauma? </a:t>
          </a:r>
        </a:p>
      </dgm:t>
    </dgm:pt>
    <dgm:pt modelId="{DE0BC188-87A6-4C01-B0C6-BA80014A8C4D}" type="parTrans" cxnId="{32CE9D63-20D1-4025-B5C6-E335F8FCC560}">
      <dgm:prSet/>
      <dgm:spPr/>
      <dgm:t>
        <a:bodyPr/>
        <a:lstStyle/>
        <a:p>
          <a:endParaRPr lang="en-US"/>
        </a:p>
      </dgm:t>
    </dgm:pt>
    <dgm:pt modelId="{C50B1AB1-B66A-47C3-90D1-D88F762F7E01}" type="sibTrans" cxnId="{32CE9D63-20D1-4025-B5C6-E335F8FCC560}">
      <dgm:prSet/>
      <dgm:spPr/>
      <dgm:t>
        <a:bodyPr/>
        <a:lstStyle/>
        <a:p>
          <a:endParaRPr lang="en-US"/>
        </a:p>
      </dgm:t>
    </dgm:pt>
    <dgm:pt modelId="{0AE186B6-8EE6-4493-BC85-17FCAEB68CAE}">
      <dgm:prSet phldrT="[Text]" custT="1"/>
      <dgm:spPr>
        <a:solidFill>
          <a:srgbClr val="4173BB"/>
        </a:solidFill>
      </dgm:spPr>
      <dgm:t>
        <a:bodyPr/>
        <a:lstStyle/>
        <a:p>
          <a:r>
            <a:rPr lang="en-US" sz="2000" dirty="0">
              <a:solidFill>
                <a:schemeClr val="bg1"/>
              </a:solidFill>
              <a:latin typeface="Arial" panose="020B0604020202020204" pitchFamily="34" charset="0"/>
              <a:cs typeface="Arial" panose="020B0604020202020204" pitchFamily="34" charset="0"/>
            </a:rPr>
            <a:t>The 4-R’s of A Trauma-Informed Approach</a:t>
          </a:r>
        </a:p>
      </dgm:t>
    </dgm:pt>
    <dgm:pt modelId="{94ADC0D2-B0D5-472E-BAC4-A2E140A208EC}" type="parTrans" cxnId="{B85F2940-454F-462C-BCD4-88202E8AAFDE}">
      <dgm:prSet/>
      <dgm:spPr/>
      <dgm:t>
        <a:bodyPr/>
        <a:lstStyle/>
        <a:p>
          <a:endParaRPr lang="en-US"/>
        </a:p>
      </dgm:t>
    </dgm:pt>
    <dgm:pt modelId="{8D93F7DF-A232-4F8D-8F3C-CC004CE439C4}" type="sibTrans" cxnId="{B85F2940-454F-462C-BCD4-88202E8AAFDE}">
      <dgm:prSet/>
      <dgm:spPr/>
      <dgm:t>
        <a:bodyPr/>
        <a:lstStyle/>
        <a:p>
          <a:endParaRPr lang="en-US"/>
        </a:p>
      </dgm:t>
    </dgm:pt>
    <dgm:pt modelId="{43997DBA-D0BE-42BA-AE12-87AFD979375B}">
      <dgm:prSet phldrT="[Text]" custT="1"/>
      <dgm:spPr/>
      <dgm:t>
        <a:bodyPr/>
        <a:lstStyle/>
        <a:p>
          <a:r>
            <a:rPr lang="en-US" sz="2000" dirty="0">
              <a:solidFill>
                <a:schemeClr val="bg1"/>
              </a:solidFill>
            </a:rPr>
            <a:t>Additional Resources</a:t>
          </a:r>
        </a:p>
      </dgm:t>
    </dgm:pt>
    <dgm:pt modelId="{6F77F151-5B6D-4395-861E-E754766D1C18}" type="parTrans" cxnId="{1FDDE746-C0EF-4CD4-981D-F93AF0FBA4F1}">
      <dgm:prSet/>
      <dgm:spPr/>
      <dgm:t>
        <a:bodyPr/>
        <a:lstStyle/>
        <a:p>
          <a:endParaRPr lang="en-US"/>
        </a:p>
      </dgm:t>
    </dgm:pt>
    <dgm:pt modelId="{A757978E-39AB-41A9-B886-F22BD3677F35}" type="sibTrans" cxnId="{1FDDE746-C0EF-4CD4-981D-F93AF0FBA4F1}">
      <dgm:prSet/>
      <dgm:spPr/>
      <dgm:t>
        <a:bodyPr/>
        <a:lstStyle/>
        <a:p>
          <a:endParaRPr lang="en-US"/>
        </a:p>
      </dgm:t>
    </dgm:pt>
    <dgm:pt modelId="{91EE559E-2F68-47F1-9289-7D21D74201AA}" type="pres">
      <dgm:prSet presAssocID="{0327F232-3C86-4E5C-B2BC-91585C7078E6}" presName="linear" presStyleCnt="0">
        <dgm:presLayoutVars>
          <dgm:dir/>
          <dgm:animLvl val="lvl"/>
          <dgm:resizeHandles val="exact"/>
        </dgm:presLayoutVars>
      </dgm:prSet>
      <dgm:spPr/>
    </dgm:pt>
    <dgm:pt modelId="{1D338CED-394D-4EC6-8838-C539BD76E9BD}" type="pres">
      <dgm:prSet presAssocID="{B4BA8DA2-1892-4919-9357-8903C6472E66}" presName="parentLin" presStyleCnt="0"/>
      <dgm:spPr/>
    </dgm:pt>
    <dgm:pt modelId="{320337DD-9799-4754-BEC9-CC3ED09CC9A2}" type="pres">
      <dgm:prSet presAssocID="{B4BA8DA2-1892-4919-9357-8903C6472E66}" presName="parentLeftMargin" presStyleLbl="node1" presStyleIdx="0" presStyleCnt="3"/>
      <dgm:spPr/>
    </dgm:pt>
    <dgm:pt modelId="{B3662958-990A-4490-A9AF-5C1D2CA026FB}" type="pres">
      <dgm:prSet presAssocID="{B4BA8DA2-1892-4919-9357-8903C6472E66}" presName="parentText" presStyleLbl="node1" presStyleIdx="0" presStyleCnt="3" custScaleX="125974" custScaleY="49866" custLinFactNeighborX="7844" custLinFactNeighborY="17871">
        <dgm:presLayoutVars>
          <dgm:chMax val="0"/>
          <dgm:bulletEnabled val="1"/>
        </dgm:presLayoutVars>
      </dgm:prSet>
      <dgm:spPr/>
    </dgm:pt>
    <dgm:pt modelId="{1E935196-0F69-47CB-95D6-EFF4E166D13F}" type="pres">
      <dgm:prSet presAssocID="{B4BA8DA2-1892-4919-9357-8903C6472E66}" presName="negativeSpace" presStyleCnt="0"/>
      <dgm:spPr/>
    </dgm:pt>
    <dgm:pt modelId="{7D104542-EF33-4A12-ACA9-C2785683D2C3}" type="pres">
      <dgm:prSet presAssocID="{B4BA8DA2-1892-4919-9357-8903C6472E66}" presName="childText" presStyleLbl="conFgAcc1" presStyleIdx="0" presStyleCnt="3" custLinFactNeighborY="-69116">
        <dgm:presLayoutVars>
          <dgm:bulletEnabled val="1"/>
        </dgm:presLayoutVars>
      </dgm:prSet>
      <dgm:spPr>
        <a:noFill/>
        <a:ln>
          <a:noFill/>
        </a:ln>
      </dgm:spPr>
    </dgm:pt>
    <dgm:pt modelId="{1E1EB328-BDF9-493D-80CE-E1B8B5383549}" type="pres">
      <dgm:prSet presAssocID="{C50B1AB1-B66A-47C3-90D1-D88F762F7E01}" presName="spaceBetweenRectangles" presStyleCnt="0"/>
      <dgm:spPr/>
    </dgm:pt>
    <dgm:pt modelId="{4D5812CD-4014-42DE-970D-7ACB23D6A7ED}" type="pres">
      <dgm:prSet presAssocID="{0AE186B6-8EE6-4493-BC85-17FCAEB68CAE}" presName="parentLin" presStyleCnt="0"/>
      <dgm:spPr/>
    </dgm:pt>
    <dgm:pt modelId="{50328ADA-BAC5-48FF-98A0-2AAD644BDAC2}" type="pres">
      <dgm:prSet presAssocID="{0AE186B6-8EE6-4493-BC85-17FCAEB68CAE}" presName="parentLeftMargin" presStyleLbl="node1" presStyleIdx="0" presStyleCnt="3"/>
      <dgm:spPr/>
    </dgm:pt>
    <dgm:pt modelId="{BF7D2436-F9AB-4EC0-84D9-F3464F8CB094}" type="pres">
      <dgm:prSet presAssocID="{0AE186B6-8EE6-4493-BC85-17FCAEB68CAE}" presName="parentText" presStyleLbl="node1" presStyleIdx="1" presStyleCnt="3" custScaleX="125974" custScaleY="50948">
        <dgm:presLayoutVars>
          <dgm:chMax val="0"/>
          <dgm:bulletEnabled val="1"/>
        </dgm:presLayoutVars>
      </dgm:prSet>
      <dgm:spPr/>
    </dgm:pt>
    <dgm:pt modelId="{E4A1C399-BBBE-42E2-8822-36C0EA866E86}" type="pres">
      <dgm:prSet presAssocID="{0AE186B6-8EE6-4493-BC85-17FCAEB68CAE}" presName="negativeSpace" presStyleCnt="0"/>
      <dgm:spPr/>
    </dgm:pt>
    <dgm:pt modelId="{0BB3DB8E-8578-442F-8891-A69955025CFF}" type="pres">
      <dgm:prSet presAssocID="{0AE186B6-8EE6-4493-BC85-17FCAEB68CAE}" presName="childText" presStyleLbl="conFgAcc1" presStyleIdx="1" presStyleCnt="3">
        <dgm:presLayoutVars>
          <dgm:bulletEnabled val="1"/>
        </dgm:presLayoutVars>
      </dgm:prSet>
      <dgm:spPr>
        <a:noFill/>
        <a:ln>
          <a:noFill/>
        </a:ln>
      </dgm:spPr>
    </dgm:pt>
    <dgm:pt modelId="{6577CFFC-4354-4D46-995F-4DE9113CDD08}" type="pres">
      <dgm:prSet presAssocID="{8D93F7DF-A232-4F8D-8F3C-CC004CE439C4}" presName="spaceBetweenRectangles" presStyleCnt="0"/>
      <dgm:spPr/>
    </dgm:pt>
    <dgm:pt modelId="{A7D546FD-E5FD-4F67-92A8-4E9D368AA7FB}" type="pres">
      <dgm:prSet presAssocID="{43997DBA-D0BE-42BA-AE12-87AFD979375B}" presName="parentLin" presStyleCnt="0"/>
      <dgm:spPr/>
    </dgm:pt>
    <dgm:pt modelId="{2D37795D-C3F2-4EAC-9975-D29B73B0F014}" type="pres">
      <dgm:prSet presAssocID="{43997DBA-D0BE-42BA-AE12-87AFD979375B}" presName="parentLeftMargin" presStyleLbl="node1" presStyleIdx="1" presStyleCnt="3"/>
      <dgm:spPr/>
    </dgm:pt>
    <dgm:pt modelId="{0FE324A4-91EC-48E8-BAC9-FF7224FBA02F}" type="pres">
      <dgm:prSet presAssocID="{43997DBA-D0BE-42BA-AE12-87AFD979375B}" presName="parentText" presStyleLbl="node1" presStyleIdx="2" presStyleCnt="3" custScaleX="126383" custScaleY="52556" custLinFactNeighborX="4981" custLinFactNeighborY="-20689">
        <dgm:presLayoutVars>
          <dgm:chMax val="0"/>
          <dgm:bulletEnabled val="1"/>
        </dgm:presLayoutVars>
      </dgm:prSet>
      <dgm:spPr/>
    </dgm:pt>
    <dgm:pt modelId="{88EC43E2-0DF7-4E57-8993-E25271350F33}" type="pres">
      <dgm:prSet presAssocID="{43997DBA-D0BE-42BA-AE12-87AFD979375B}" presName="negativeSpace" presStyleCnt="0"/>
      <dgm:spPr/>
    </dgm:pt>
    <dgm:pt modelId="{F8CCE0B4-0432-46AA-8674-5898240FABD8}" type="pres">
      <dgm:prSet presAssocID="{43997DBA-D0BE-42BA-AE12-87AFD979375B}" presName="childText" presStyleLbl="conFgAcc1" presStyleIdx="2" presStyleCnt="3">
        <dgm:presLayoutVars>
          <dgm:bulletEnabled val="1"/>
        </dgm:presLayoutVars>
      </dgm:prSet>
      <dgm:spPr>
        <a:noFill/>
        <a:ln>
          <a:noFill/>
        </a:ln>
      </dgm:spPr>
    </dgm:pt>
  </dgm:ptLst>
  <dgm:cxnLst>
    <dgm:cxn modelId="{6EF8110D-6753-4438-94E4-2FA55F98BC5E}" type="presOf" srcId="{B4BA8DA2-1892-4919-9357-8903C6472E66}" destId="{320337DD-9799-4754-BEC9-CC3ED09CC9A2}" srcOrd="0" destOrd="0" presId="urn:microsoft.com/office/officeart/2005/8/layout/list1"/>
    <dgm:cxn modelId="{B85F2940-454F-462C-BCD4-88202E8AAFDE}" srcId="{0327F232-3C86-4E5C-B2BC-91585C7078E6}" destId="{0AE186B6-8EE6-4493-BC85-17FCAEB68CAE}" srcOrd="1" destOrd="0" parTransId="{94ADC0D2-B0D5-472E-BAC4-A2E140A208EC}" sibTransId="{8D93F7DF-A232-4F8D-8F3C-CC004CE439C4}"/>
    <dgm:cxn modelId="{0A28BB40-8BAE-4BFD-B97D-36CBB7A75325}" type="presOf" srcId="{0AE186B6-8EE6-4493-BC85-17FCAEB68CAE}" destId="{BF7D2436-F9AB-4EC0-84D9-F3464F8CB094}" srcOrd="1" destOrd="0" presId="urn:microsoft.com/office/officeart/2005/8/layout/list1"/>
    <dgm:cxn modelId="{32CE9D63-20D1-4025-B5C6-E335F8FCC560}" srcId="{0327F232-3C86-4E5C-B2BC-91585C7078E6}" destId="{B4BA8DA2-1892-4919-9357-8903C6472E66}" srcOrd="0" destOrd="0" parTransId="{DE0BC188-87A6-4C01-B0C6-BA80014A8C4D}" sibTransId="{C50B1AB1-B66A-47C3-90D1-D88F762F7E01}"/>
    <dgm:cxn modelId="{1FDDE746-C0EF-4CD4-981D-F93AF0FBA4F1}" srcId="{0327F232-3C86-4E5C-B2BC-91585C7078E6}" destId="{43997DBA-D0BE-42BA-AE12-87AFD979375B}" srcOrd="2" destOrd="0" parTransId="{6F77F151-5B6D-4395-861E-E754766D1C18}" sibTransId="{A757978E-39AB-41A9-B886-F22BD3677F35}"/>
    <dgm:cxn modelId="{7A89486D-BFB6-4CF7-BE37-23AA07D0E6CA}" type="presOf" srcId="{0AE186B6-8EE6-4493-BC85-17FCAEB68CAE}" destId="{50328ADA-BAC5-48FF-98A0-2AAD644BDAC2}" srcOrd="0" destOrd="0" presId="urn:microsoft.com/office/officeart/2005/8/layout/list1"/>
    <dgm:cxn modelId="{2505137C-988F-43FB-B6F7-0B0FC4336AC3}" type="presOf" srcId="{B4BA8DA2-1892-4919-9357-8903C6472E66}" destId="{B3662958-990A-4490-A9AF-5C1D2CA026FB}" srcOrd="1" destOrd="0" presId="urn:microsoft.com/office/officeart/2005/8/layout/list1"/>
    <dgm:cxn modelId="{6ABB8C7C-1AE4-48F7-9B7D-2921EF327A57}" type="presOf" srcId="{43997DBA-D0BE-42BA-AE12-87AFD979375B}" destId="{0FE324A4-91EC-48E8-BAC9-FF7224FBA02F}" srcOrd="1" destOrd="0" presId="urn:microsoft.com/office/officeart/2005/8/layout/list1"/>
    <dgm:cxn modelId="{6AA62988-35AF-49B2-BFB6-5D981979357A}" type="presOf" srcId="{0327F232-3C86-4E5C-B2BC-91585C7078E6}" destId="{91EE559E-2F68-47F1-9289-7D21D74201AA}" srcOrd="0" destOrd="0" presId="urn:microsoft.com/office/officeart/2005/8/layout/list1"/>
    <dgm:cxn modelId="{E73C6DFD-8F2B-4303-9D6E-9D9C503A9F1A}" type="presOf" srcId="{43997DBA-D0BE-42BA-AE12-87AFD979375B}" destId="{2D37795D-C3F2-4EAC-9975-D29B73B0F014}" srcOrd="0" destOrd="0" presId="urn:microsoft.com/office/officeart/2005/8/layout/list1"/>
    <dgm:cxn modelId="{B5E5E38E-197E-47D1-B195-965B6B2E8938}" type="presParOf" srcId="{91EE559E-2F68-47F1-9289-7D21D74201AA}" destId="{1D338CED-394D-4EC6-8838-C539BD76E9BD}" srcOrd="0" destOrd="0" presId="urn:microsoft.com/office/officeart/2005/8/layout/list1"/>
    <dgm:cxn modelId="{61D15CBC-85C5-48F2-AE59-72376B7FC981}" type="presParOf" srcId="{1D338CED-394D-4EC6-8838-C539BD76E9BD}" destId="{320337DD-9799-4754-BEC9-CC3ED09CC9A2}" srcOrd="0" destOrd="0" presId="urn:microsoft.com/office/officeart/2005/8/layout/list1"/>
    <dgm:cxn modelId="{45400B76-697D-4588-98AC-C93EA397C351}" type="presParOf" srcId="{1D338CED-394D-4EC6-8838-C539BD76E9BD}" destId="{B3662958-990A-4490-A9AF-5C1D2CA026FB}" srcOrd="1" destOrd="0" presId="urn:microsoft.com/office/officeart/2005/8/layout/list1"/>
    <dgm:cxn modelId="{5B82EC51-BBA5-4FBC-8F8F-4856E61B4E0B}" type="presParOf" srcId="{91EE559E-2F68-47F1-9289-7D21D74201AA}" destId="{1E935196-0F69-47CB-95D6-EFF4E166D13F}" srcOrd="1" destOrd="0" presId="urn:microsoft.com/office/officeart/2005/8/layout/list1"/>
    <dgm:cxn modelId="{A7C8ADA7-E7AB-4C97-AAD6-ADB22DFCE535}" type="presParOf" srcId="{91EE559E-2F68-47F1-9289-7D21D74201AA}" destId="{7D104542-EF33-4A12-ACA9-C2785683D2C3}" srcOrd="2" destOrd="0" presId="urn:microsoft.com/office/officeart/2005/8/layout/list1"/>
    <dgm:cxn modelId="{3943BAEE-9408-46EE-8A2E-78A3A98C9666}" type="presParOf" srcId="{91EE559E-2F68-47F1-9289-7D21D74201AA}" destId="{1E1EB328-BDF9-493D-80CE-E1B8B5383549}" srcOrd="3" destOrd="0" presId="urn:microsoft.com/office/officeart/2005/8/layout/list1"/>
    <dgm:cxn modelId="{0CA2301F-2861-430A-9172-8628651713F4}" type="presParOf" srcId="{91EE559E-2F68-47F1-9289-7D21D74201AA}" destId="{4D5812CD-4014-42DE-970D-7ACB23D6A7ED}" srcOrd="4" destOrd="0" presId="urn:microsoft.com/office/officeart/2005/8/layout/list1"/>
    <dgm:cxn modelId="{D1487121-7EAE-4C0A-B2FA-D4641CEA2DA8}" type="presParOf" srcId="{4D5812CD-4014-42DE-970D-7ACB23D6A7ED}" destId="{50328ADA-BAC5-48FF-98A0-2AAD644BDAC2}" srcOrd="0" destOrd="0" presId="urn:microsoft.com/office/officeart/2005/8/layout/list1"/>
    <dgm:cxn modelId="{9067E628-108C-4DD7-9120-4D263777C09C}" type="presParOf" srcId="{4D5812CD-4014-42DE-970D-7ACB23D6A7ED}" destId="{BF7D2436-F9AB-4EC0-84D9-F3464F8CB094}" srcOrd="1" destOrd="0" presId="urn:microsoft.com/office/officeart/2005/8/layout/list1"/>
    <dgm:cxn modelId="{DE66AA0F-9537-4250-86D0-35D322BAF9DB}" type="presParOf" srcId="{91EE559E-2F68-47F1-9289-7D21D74201AA}" destId="{E4A1C399-BBBE-42E2-8822-36C0EA866E86}" srcOrd="5" destOrd="0" presId="urn:microsoft.com/office/officeart/2005/8/layout/list1"/>
    <dgm:cxn modelId="{882CA9DE-0E3D-41EE-9280-5A6D6B304EAC}" type="presParOf" srcId="{91EE559E-2F68-47F1-9289-7D21D74201AA}" destId="{0BB3DB8E-8578-442F-8891-A69955025CFF}" srcOrd="6" destOrd="0" presId="urn:microsoft.com/office/officeart/2005/8/layout/list1"/>
    <dgm:cxn modelId="{D1652899-B8C0-4918-AA41-45A9FFA3EFD3}" type="presParOf" srcId="{91EE559E-2F68-47F1-9289-7D21D74201AA}" destId="{6577CFFC-4354-4D46-995F-4DE9113CDD08}" srcOrd="7" destOrd="0" presId="urn:microsoft.com/office/officeart/2005/8/layout/list1"/>
    <dgm:cxn modelId="{4D3BF267-0632-4279-9BC5-7BAA7233EDB6}" type="presParOf" srcId="{91EE559E-2F68-47F1-9289-7D21D74201AA}" destId="{A7D546FD-E5FD-4F67-92A8-4E9D368AA7FB}" srcOrd="8" destOrd="0" presId="urn:microsoft.com/office/officeart/2005/8/layout/list1"/>
    <dgm:cxn modelId="{B3BE6347-7EFB-4839-B566-7F01C94B2C31}" type="presParOf" srcId="{A7D546FD-E5FD-4F67-92A8-4E9D368AA7FB}" destId="{2D37795D-C3F2-4EAC-9975-D29B73B0F014}" srcOrd="0" destOrd="0" presId="urn:microsoft.com/office/officeart/2005/8/layout/list1"/>
    <dgm:cxn modelId="{424BCE44-C27E-4C7E-9D25-B59423319742}" type="presParOf" srcId="{A7D546FD-E5FD-4F67-92A8-4E9D368AA7FB}" destId="{0FE324A4-91EC-48E8-BAC9-FF7224FBA02F}" srcOrd="1" destOrd="0" presId="urn:microsoft.com/office/officeart/2005/8/layout/list1"/>
    <dgm:cxn modelId="{A8EAAEF0-9F44-41D4-8833-88B5A82820D2}" type="presParOf" srcId="{91EE559E-2F68-47F1-9289-7D21D74201AA}" destId="{88EC43E2-0DF7-4E57-8993-E25271350F33}" srcOrd="9" destOrd="0" presId="urn:microsoft.com/office/officeart/2005/8/layout/list1"/>
    <dgm:cxn modelId="{86547E4B-715E-440C-9B11-FE9A595D511B}" type="presParOf" srcId="{91EE559E-2F68-47F1-9289-7D21D74201AA}" destId="{F8CCE0B4-0432-46AA-8674-5898240FABD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87B167-E206-4277-A14B-EADCE112385B}" type="doc">
      <dgm:prSet loTypeId="urn:microsoft.com/office/officeart/2005/8/layout/process4" loCatId="list" qsTypeId="urn:microsoft.com/office/officeart/2005/8/quickstyle/simple1" qsCatId="simple" csTypeId="urn:microsoft.com/office/officeart/2005/8/colors/accent1_3" csCatId="accent1" phldr="1"/>
      <dgm:spPr/>
      <dgm:t>
        <a:bodyPr/>
        <a:lstStyle/>
        <a:p>
          <a:endParaRPr lang="en-US"/>
        </a:p>
      </dgm:t>
    </dgm:pt>
    <dgm:pt modelId="{C97F0F35-DC97-4653-A846-9E3D38719F5D}">
      <dgm:prSet phldrT="[Text]"/>
      <dgm:spPr/>
      <dgm:t>
        <a:bodyPr/>
        <a:lstStyle/>
        <a:p>
          <a:r>
            <a:rPr lang="en-US" dirty="0"/>
            <a:t>Realize</a:t>
          </a:r>
        </a:p>
      </dgm:t>
    </dgm:pt>
    <dgm:pt modelId="{79A9D9C4-FDAD-4640-B9BB-A205CAE94DD5}" type="parTrans" cxnId="{0D5A6832-2A03-4B84-A972-2D86C87337BC}">
      <dgm:prSet/>
      <dgm:spPr/>
      <dgm:t>
        <a:bodyPr/>
        <a:lstStyle/>
        <a:p>
          <a:endParaRPr lang="en-US"/>
        </a:p>
      </dgm:t>
    </dgm:pt>
    <dgm:pt modelId="{6F7A0F82-F1C1-4B71-BC90-FAEE3E87C19F}" type="sibTrans" cxnId="{0D5A6832-2A03-4B84-A972-2D86C87337BC}">
      <dgm:prSet/>
      <dgm:spPr/>
      <dgm:t>
        <a:bodyPr/>
        <a:lstStyle/>
        <a:p>
          <a:endParaRPr lang="en-US"/>
        </a:p>
      </dgm:t>
    </dgm:pt>
    <dgm:pt modelId="{556ADFF7-6D39-4584-9960-93F448CA526B}">
      <dgm:prSet phldrT="[Text]"/>
      <dgm:spPr/>
      <dgm:t>
        <a:bodyPr/>
        <a:lstStyle/>
        <a:p>
          <a:r>
            <a:rPr lang="en-US" dirty="0"/>
            <a:t>Recognize</a:t>
          </a:r>
        </a:p>
      </dgm:t>
    </dgm:pt>
    <dgm:pt modelId="{D0E38F3E-24EE-4F0C-91E5-340062F57A45}" type="parTrans" cxnId="{EAEF8656-A534-4947-84F3-BC4C20969572}">
      <dgm:prSet/>
      <dgm:spPr/>
      <dgm:t>
        <a:bodyPr/>
        <a:lstStyle/>
        <a:p>
          <a:endParaRPr lang="en-US"/>
        </a:p>
      </dgm:t>
    </dgm:pt>
    <dgm:pt modelId="{3CECC1C1-E51F-4D4F-B3C8-0094F211BE44}" type="sibTrans" cxnId="{EAEF8656-A534-4947-84F3-BC4C20969572}">
      <dgm:prSet/>
      <dgm:spPr/>
      <dgm:t>
        <a:bodyPr/>
        <a:lstStyle/>
        <a:p>
          <a:endParaRPr lang="en-US"/>
        </a:p>
      </dgm:t>
    </dgm:pt>
    <dgm:pt modelId="{F29C855B-94A4-46F1-8290-2B8183FB474E}">
      <dgm:prSet/>
      <dgm:spPr/>
      <dgm:t>
        <a:bodyPr/>
        <a:lstStyle/>
        <a:p>
          <a:r>
            <a:rPr lang="en-US" dirty="0"/>
            <a:t>Respond</a:t>
          </a:r>
        </a:p>
      </dgm:t>
    </dgm:pt>
    <dgm:pt modelId="{598883BD-4AEA-404C-A05E-A12C1CBC5088}" type="parTrans" cxnId="{BA4D3963-2A47-41E0-9CE4-9B09B0834A24}">
      <dgm:prSet/>
      <dgm:spPr/>
      <dgm:t>
        <a:bodyPr/>
        <a:lstStyle/>
        <a:p>
          <a:endParaRPr lang="en-US"/>
        </a:p>
      </dgm:t>
    </dgm:pt>
    <dgm:pt modelId="{9B35F388-6AEA-4614-ABFB-980182756556}" type="sibTrans" cxnId="{BA4D3963-2A47-41E0-9CE4-9B09B0834A24}">
      <dgm:prSet/>
      <dgm:spPr/>
      <dgm:t>
        <a:bodyPr/>
        <a:lstStyle/>
        <a:p>
          <a:endParaRPr lang="en-US"/>
        </a:p>
      </dgm:t>
    </dgm:pt>
    <dgm:pt modelId="{549951C8-0B5F-43F3-AC18-7EB448F727F5}">
      <dgm:prSet/>
      <dgm:spPr/>
      <dgm:t>
        <a:bodyPr/>
        <a:lstStyle/>
        <a:p>
          <a:r>
            <a:rPr lang="en-US" dirty="0"/>
            <a:t>Resist</a:t>
          </a:r>
        </a:p>
      </dgm:t>
    </dgm:pt>
    <dgm:pt modelId="{093F349D-164E-4664-9DE4-302F97D42C76}" type="parTrans" cxnId="{E9FB5E2C-DC53-441B-B310-C39114F291BE}">
      <dgm:prSet/>
      <dgm:spPr/>
      <dgm:t>
        <a:bodyPr/>
        <a:lstStyle/>
        <a:p>
          <a:endParaRPr lang="en-US"/>
        </a:p>
      </dgm:t>
    </dgm:pt>
    <dgm:pt modelId="{522E0B19-4AE5-4F70-BE4D-F1A01AEC4855}" type="sibTrans" cxnId="{E9FB5E2C-DC53-441B-B310-C39114F291BE}">
      <dgm:prSet/>
      <dgm:spPr/>
      <dgm:t>
        <a:bodyPr/>
        <a:lstStyle/>
        <a:p>
          <a:endParaRPr lang="en-US"/>
        </a:p>
      </dgm:t>
    </dgm:pt>
    <dgm:pt modelId="{5AC887AA-6332-4A9B-8287-7A3C759634DC}" type="pres">
      <dgm:prSet presAssocID="{1087B167-E206-4277-A14B-EADCE112385B}" presName="Name0" presStyleCnt="0">
        <dgm:presLayoutVars>
          <dgm:dir/>
          <dgm:animLvl val="lvl"/>
          <dgm:resizeHandles val="exact"/>
        </dgm:presLayoutVars>
      </dgm:prSet>
      <dgm:spPr/>
    </dgm:pt>
    <dgm:pt modelId="{6A06EDCF-7D2E-4A63-8065-AF006FD2512D}" type="pres">
      <dgm:prSet presAssocID="{549951C8-0B5F-43F3-AC18-7EB448F727F5}" presName="boxAndChildren" presStyleCnt="0"/>
      <dgm:spPr/>
    </dgm:pt>
    <dgm:pt modelId="{F80BBD03-7BDA-4DFF-96FA-FC33AE377F12}" type="pres">
      <dgm:prSet presAssocID="{549951C8-0B5F-43F3-AC18-7EB448F727F5}" presName="parentTextBox" presStyleLbl="node1" presStyleIdx="0" presStyleCnt="4"/>
      <dgm:spPr/>
    </dgm:pt>
    <dgm:pt modelId="{1EC2B31F-58FD-4687-BE9F-EB3107479EAE}" type="pres">
      <dgm:prSet presAssocID="{9B35F388-6AEA-4614-ABFB-980182756556}" presName="sp" presStyleCnt="0"/>
      <dgm:spPr/>
    </dgm:pt>
    <dgm:pt modelId="{D0485096-435B-417D-9C00-5E0E7AB202CA}" type="pres">
      <dgm:prSet presAssocID="{F29C855B-94A4-46F1-8290-2B8183FB474E}" presName="arrowAndChildren" presStyleCnt="0"/>
      <dgm:spPr/>
    </dgm:pt>
    <dgm:pt modelId="{D9652792-C7C6-4580-B709-7854916B0890}" type="pres">
      <dgm:prSet presAssocID="{F29C855B-94A4-46F1-8290-2B8183FB474E}" presName="parentTextArrow" presStyleLbl="node1" presStyleIdx="1" presStyleCnt="4"/>
      <dgm:spPr/>
    </dgm:pt>
    <dgm:pt modelId="{6C67172D-FF3F-4EB7-9846-361156A84BD2}" type="pres">
      <dgm:prSet presAssocID="{3CECC1C1-E51F-4D4F-B3C8-0094F211BE44}" presName="sp" presStyleCnt="0"/>
      <dgm:spPr/>
    </dgm:pt>
    <dgm:pt modelId="{565620A2-E0F2-4CF1-ADB3-382C5420CEEE}" type="pres">
      <dgm:prSet presAssocID="{556ADFF7-6D39-4584-9960-93F448CA526B}" presName="arrowAndChildren" presStyleCnt="0"/>
      <dgm:spPr/>
    </dgm:pt>
    <dgm:pt modelId="{F8EB8E42-04CB-441A-AD78-0C20AD73CBA2}" type="pres">
      <dgm:prSet presAssocID="{556ADFF7-6D39-4584-9960-93F448CA526B}" presName="parentTextArrow" presStyleLbl="node1" presStyleIdx="2" presStyleCnt="4"/>
      <dgm:spPr/>
    </dgm:pt>
    <dgm:pt modelId="{525C8F9B-454C-4E1A-93BA-35466B451314}" type="pres">
      <dgm:prSet presAssocID="{6F7A0F82-F1C1-4B71-BC90-FAEE3E87C19F}" presName="sp" presStyleCnt="0"/>
      <dgm:spPr/>
    </dgm:pt>
    <dgm:pt modelId="{67404551-6C9F-4A2A-AB51-767A9AF5ABDA}" type="pres">
      <dgm:prSet presAssocID="{C97F0F35-DC97-4653-A846-9E3D38719F5D}" presName="arrowAndChildren" presStyleCnt="0"/>
      <dgm:spPr/>
    </dgm:pt>
    <dgm:pt modelId="{2D5E1657-0380-4BC3-A5CF-5525E9D89178}" type="pres">
      <dgm:prSet presAssocID="{C97F0F35-DC97-4653-A846-9E3D38719F5D}" presName="parentTextArrow" presStyleLbl="node1" presStyleIdx="3" presStyleCnt="4" custLinFactNeighborX="441" custLinFactNeighborY="-607"/>
      <dgm:spPr/>
    </dgm:pt>
  </dgm:ptLst>
  <dgm:cxnLst>
    <dgm:cxn modelId="{F15CC922-41CC-344A-BD1C-BA9779073781}" type="presOf" srcId="{C97F0F35-DC97-4653-A846-9E3D38719F5D}" destId="{2D5E1657-0380-4BC3-A5CF-5525E9D89178}" srcOrd="0" destOrd="0" presId="urn:microsoft.com/office/officeart/2005/8/layout/process4"/>
    <dgm:cxn modelId="{E9FB5E2C-DC53-441B-B310-C39114F291BE}" srcId="{1087B167-E206-4277-A14B-EADCE112385B}" destId="{549951C8-0B5F-43F3-AC18-7EB448F727F5}" srcOrd="3" destOrd="0" parTransId="{093F349D-164E-4664-9DE4-302F97D42C76}" sibTransId="{522E0B19-4AE5-4F70-BE4D-F1A01AEC4855}"/>
    <dgm:cxn modelId="{0D5A6832-2A03-4B84-A972-2D86C87337BC}" srcId="{1087B167-E206-4277-A14B-EADCE112385B}" destId="{C97F0F35-DC97-4653-A846-9E3D38719F5D}" srcOrd="0" destOrd="0" parTransId="{79A9D9C4-FDAD-4640-B9BB-A205CAE94DD5}" sibTransId="{6F7A0F82-F1C1-4B71-BC90-FAEE3E87C19F}"/>
    <dgm:cxn modelId="{D7F24C35-121B-B94C-87E7-6A4E84CCA24F}" type="presOf" srcId="{1087B167-E206-4277-A14B-EADCE112385B}" destId="{5AC887AA-6332-4A9B-8287-7A3C759634DC}" srcOrd="0" destOrd="0" presId="urn:microsoft.com/office/officeart/2005/8/layout/process4"/>
    <dgm:cxn modelId="{BA4D3963-2A47-41E0-9CE4-9B09B0834A24}" srcId="{1087B167-E206-4277-A14B-EADCE112385B}" destId="{F29C855B-94A4-46F1-8290-2B8183FB474E}" srcOrd="2" destOrd="0" parTransId="{598883BD-4AEA-404C-A05E-A12C1CBC5088}" sibTransId="{9B35F388-6AEA-4614-ABFB-980182756556}"/>
    <dgm:cxn modelId="{CF5B436F-9E30-0845-84C2-D86F13F60A69}" type="presOf" srcId="{556ADFF7-6D39-4584-9960-93F448CA526B}" destId="{F8EB8E42-04CB-441A-AD78-0C20AD73CBA2}" srcOrd="0" destOrd="0" presId="urn:microsoft.com/office/officeart/2005/8/layout/process4"/>
    <dgm:cxn modelId="{EAEF8656-A534-4947-84F3-BC4C20969572}" srcId="{1087B167-E206-4277-A14B-EADCE112385B}" destId="{556ADFF7-6D39-4584-9960-93F448CA526B}" srcOrd="1" destOrd="0" parTransId="{D0E38F3E-24EE-4F0C-91E5-340062F57A45}" sibTransId="{3CECC1C1-E51F-4D4F-B3C8-0094F211BE44}"/>
    <dgm:cxn modelId="{FDBCC0AD-9875-4C0A-868F-0AF8BA2F43F1}" type="presOf" srcId="{549951C8-0B5F-43F3-AC18-7EB448F727F5}" destId="{F80BBD03-7BDA-4DFF-96FA-FC33AE377F12}" srcOrd="0" destOrd="0" presId="urn:microsoft.com/office/officeart/2005/8/layout/process4"/>
    <dgm:cxn modelId="{A8A386D9-2B01-428E-ADE0-9E82ED623DCD}" type="presOf" srcId="{F29C855B-94A4-46F1-8290-2B8183FB474E}" destId="{D9652792-C7C6-4580-B709-7854916B0890}" srcOrd="0" destOrd="0" presId="urn:microsoft.com/office/officeart/2005/8/layout/process4"/>
    <dgm:cxn modelId="{449BA47C-EE29-403E-B7D2-2F562B8CCE44}" type="presParOf" srcId="{5AC887AA-6332-4A9B-8287-7A3C759634DC}" destId="{6A06EDCF-7D2E-4A63-8065-AF006FD2512D}" srcOrd="0" destOrd="0" presId="urn:microsoft.com/office/officeart/2005/8/layout/process4"/>
    <dgm:cxn modelId="{250605C9-9691-42E8-9B6E-C218E8892FBE}" type="presParOf" srcId="{6A06EDCF-7D2E-4A63-8065-AF006FD2512D}" destId="{F80BBD03-7BDA-4DFF-96FA-FC33AE377F12}" srcOrd="0" destOrd="0" presId="urn:microsoft.com/office/officeart/2005/8/layout/process4"/>
    <dgm:cxn modelId="{6FCF9603-6ABE-4450-B03A-5CE6D86DF334}" type="presParOf" srcId="{5AC887AA-6332-4A9B-8287-7A3C759634DC}" destId="{1EC2B31F-58FD-4687-BE9F-EB3107479EAE}" srcOrd="1" destOrd="0" presId="urn:microsoft.com/office/officeart/2005/8/layout/process4"/>
    <dgm:cxn modelId="{BDA02BE6-267F-4877-B13E-14568188F64D}" type="presParOf" srcId="{5AC887AA-6332-4A9B-8287-7A3C759634DC}" destId="{D0485096-435B-417D-9C00-5E0E7AB202CA}" srcOrd="2" destOrd="0" presId="urn:microsoft.com/office/officeart/2005/8/layout/process4"/>
    <dgm:cxn modelId="{4C9EB431-7B75-4ECF-AE3C-9050489C687C}" type="presParOf" srcId="{D0485096-435B-417D-9C00-5E0E7AB202CA}" destId="{D9652792-C7C6-4580-B709-7854916B0890}" srcOrd="0" destOrd="0" presId="urn:microsoft.com/office/officeart/2005/8/layout/process4"/>
    <dgm:cxn modelId="{384A627E-36AB-254A-8CA1-83F898CB2DBD}" type="presParOf" srcId="{5AC887AA-6332-4A9B-8287-7A3C759634DC}" destId="{6C67172D-FF3F-4EB7-9846-361156A84BD2}" srcOrd="3" destOrd="0" presId="urn:microsoft.com/office/officeart/2005/8/layout/process4"/>
    <dgm:cxn modelId="{17B3208A-2C2C-9C46-BB63-F7B25FAB688C}" type="presParOf" srcId="{5AC887AA-6332-4A9B-8287-7A3C759634DC}" destId="{565620A2-E0F2-4CF1-ADB3-382C5420CEEE}" srcOrd="4" destOrd="0" presId="urn:microsoft.com/office/officeart/2005/8/layout/process4"/>
    <dgm:cxn modelId="{6463EEEF-7C45-344B-B412-6CE89DE3B73D}" type="presParOf" srcId="{565620A2-E0F2-4CF1-ADB3-382C5420CEEE}" destId="{F8EB8E42-04CB-441A-AD78-0C20AD73CBA2}" srcOrd="0" destOrd="0" presId="urn:microsoft.com/office/officeart/2005/8/layout/process4"/>
    <dgm:cxn modelId="{D34209DB-D712-1A4A-840C-5318E2B27F79}" type="presParOf" srcId="{5AC887AA-6332-4A9B-8287-7A3C759634DC}" destId="{525C8F9B-454C-4E1A-93BA-35466B451314}" srcOrd="5" destOrd="0" presId="urn:microsoft.com/office/officeart/2005/8/layout/process4"/>
    <dgm:cxn modelId="{E107C608-D4CD-604A-8592-E1B389B7A4ED}" type="presParOf" srcId="{5AC887AA-6332-4A9B-8287-7A3C759634DC}" destId="{67404551-6C9F-4A2A-AB51-767A9AF5ABDA}" srcOrd="6" destOrd="0" presId="urn:microsoft.com/office/officeart/2005/8/layout/process4"/>
    <dgm:cxn modelId="{2A26D60B-9738-2344-8521-BEA66DF66C37}" type="presParOf" srcId="{67404551-6C9F-4A2A-AB51-767A9AF5ABDA}" destId="{2D5E1657-0380-4BC3-A5CF-5525E9D8917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0AD377-2B12-4F1A-BB6C-5931E13BFE82}"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en-US"/>
        </a:p>
      </dgm:t>
    </dgm:pt>
    <dgm:pt modelId="{E971A385-61C8-4596-AAA1-50944F51619A}">
      <dgm:prSet/>
      <dgm:spPr/>
      <dgm:t>
        <a:bodyPr/>
        <a:lstStyle/>
        <a:p>
          <a:r>
            <a:rPr lang="en-US" b="1" dirty="0">
              <a:latin typeface="Arial" panose="020B0604020202020204" pitchFamily="34" charset="0"/>
              <a:cs typeface="Arial" panose="020B0604020202020204" pitchFamily="34" charset="0"/>
            </a:rPr>
            <a:t>Medical Trauma </a:t>
          </a:r>
        </a:p>
      </dgm:t>
    </dgm:pt>
    <dgm:pt modelId="{59321408-EF8C-4FC9-AADA-DD53C408A24F}" type="parTrans" cxnId="{C6137566-400A-4CD5-BF11-770DF20AFD0E}">
      <dgm:prSet/>
      <dgm:spPr/>
      <dgm:t>
        <a:bodyPr/>
        <a:lstStyle/>
        <a:p>
          <a:endParaRPr lang="en-US"/>
        </a:p>
      </dgm:t>
    </dgm:pt>
    <dgm:pt modelId="{028D67FE-CB0A-4AFE-A6E7-F1E69373FAE0}" type="sibTrans" cxnId="{C6137566-400A-4CD5-BF11-770DF20AFD0E}">
      <dgm:prSet/>
      <dgm:spPr/>
      <dgm:t>
        <a:bodyPr/>
        <a:lstStyle/>
        <a:p>
          <a:endParaRPr lang="en-US"/>
        </a:p>
      </dgm:t>
    </dgm:pt>
    <dgm:pt modelId="{FEB1B30A-CF2C-4E40-BE3F-2048D929029A}">
      <dgm:prSet/>
      <dgm:spPr/>
      <dgm:t>
        <a:bodyPr/>
        <a:lstStyle/>
        <a:p>
          <a:r>
            <a:rPr lang="en-US" b="1" dirty="0">
              <a:latin typeface="Arial" panose="020B0604020202020204" pitchFamily="34" charset="0"/>
              <a:cs typeface="Arial" panose="020B0604020202020204" pitchFamily="34" charset="0"/>
            </a:rPr>
            <a:t>Acute/Single Event</a:t>
          </a:r>
        </a:p>
      </dgm:t>
    </dgm:pt>
    <dgm:pt modelId="{2163BFE9-F92A-4CE7-8764-61879DAF9D71}" type="parTrans" cxnId="{0B928B46-3F3F-40F1-97AE-F4E4E7ED22D8}">
      <dgm:prSet/>
      <dgm:spPr/>
      <dgm:t>
        <a:bodyPr/>
        <a:lstStyle/>
        <a:p>
          <a:endParaRPr lang="en-US"/>
        </a:p>
      </dgm:t>
    </dgm:pt>
    <dgm:pt modelId="{2D58FBE7-9E08-485C-AE1C-E66283B0E56D}" type="sibTrans" cxnId="{0B928B46-3F3F-40F1-97AE-F4E4E7ED22D8}">
      <dgm:prSet/>
      <dgm:spPr/>
      <dgm:t>
        <a:bodyPr/>
        <a:lstStyle/>
        <a:p>
          <a:endParaRPr lang="en-US"/>
        </a:p>
      </dgm:t>
    </dgm:pt>
    <dgm:pt modelId="{4962A86D-A594-4FA5-98A5-765CDACD9927}">
      <dgm:prSet/>
      <dgm:spPr/>
      <dgm:t>
        <a:bodyPr/>
        <a:lstStyle/>
        <a:p>
          <a:r>
            <a:rPr lang="en-US" b="1" dirty="0">
              <a:latin typeface="Arial" panose="020B0604020202020204" pitchFamily="34" charset="0"/>
              <a:cs typeface="Arial" panose="020B0604020202020204" pitchFamily="34" charset="0"/>
            </a:rPr>
            <a:t>Allostatic Load </a:t>
          </a:r>
        </a:p>
      </dgm:t>
    </dgm:pt>
    <dgm:pt modelId="{39F8C509-5E46-4ABE-A0F3-22296C8D3898}" type="parTrans" cxnId="{E9FFA688-0396-4140-B141-F4D9DCD20A09}">
      <dgm:prSet/>
      <dgm:spPr/>
      <dgm:t>
        <a:bodyPr/>
        <a:lstStyle/>
        <a:p>
          <a:endParaRPr lang="en-US"/>
        </a:p>
      </dgm:t>
    </dgm:pt>
    <dgm:pt modelId="{F798D5AA-0495-40C2-A9EC-64804F731F88}" type="sibTrans" cxnId="{E9FFA688-0396-4140-B141-F4D9DCD20A09}">
      <dgm:prSet/>
      <dgm:spPr/>
      <dgm:t>
        <a:bodyPr/>
        <a:lstStyle/>
        <a:p>
          <a:endParaRPr lang="en-US"/>
        </a:p>
      </dgm:t>
    </dgm:pt>
    <dgm:pt modelId="{4B53558D-2125-4AB3-B4F9-68D7DD58F1EC}">
      <dgm:prSet/>
      <dgm:spPr/>
      <dgm:t>
        <a:bodyPr/>
        <a:lstStyle/>
        <a:p>
          <a:r>
            <a:rPr lang="en-US" b="1" dirty="0">
              <a:latin typeface="Arial" panose="020B0604020202020204" pitchFamily="34" charset="0"/>
              <a:cs typeface="Arial" panose="020B0604020202020204" pitchFamily="34" charset="0"/>
            </a:rPr>
            <a:t>Attachment Related </a:t>
          </a:r>
        </a:p>
      </dgm:t>
    </dgm:pt>
    <dgm:pt modelId="{3A6A1397-052A-4A01-8C9B-798BA1925DFC}" type="parTrans" cxnId="{D0587693-9342-4C26-89A6-BFBA953E050A}">
      <dgm:prSet/>
      <dgm:spPr/>
      <dgm:t>
        <a:bodyPr/>
        <a:lstStyle/>
        <a:p>
          <a:endParaRPr lang="en-US"/>
        </a:p>
      </dgm:t>
    </dgm:pt>
    <dgm:pt modelId="{20354489-859B-48CA-8C90-1C25EA85901A}" type="sibTrans" cxnId="{D0587693-9342-4C26-89A6-BFBA953E050A}">
      <dgm:prSet/>
      <dgm:spPr/>
      <dgm:t>
        <a:bodyPr/>
        <a:lstStyle/>
        <a:p>
          <a:endParaRPr lang="en-US"/>
        </a:p>
      </dgm:t>
    </dgm:pt>
    <dgm:pt modelId="{D5B5731C-4FA9-4239-A9D9-CC7E93DDF390}">
      <dgm:prSet/>
      <dgm:spPr/>
      <dgm:t>
        <a:bodyPr/>
        <a:lstStyle/>
        <a:p>
          <a:r>
            <a:rPr lang="en-US" b="1" dirty="0">
              <a:latin typeface="Arial" panose="020B0604020202020204" pitchFamily="34" charset="0"/>
              <a:cs typeface="Arial" panose="020B0604020202020204" pitchFamily="34" charset="0"/>
            </a:rPr>
            <a:t>War Trauma </a:t>
          </a:r>
        </a:p>
      </dgm:t>
    </dgm:pt>
    <dgm:pt modelId="{4D565289-D962-49B4-B790-D35730CD825C}" type="parTrans" cxnId="{3D84D1C2-5573-4075-BA03-9BF4894E190D}">
      <dgm:prSet/>
      <dgm:spPr/>
      <dgm:t>
        <a:bodyPr/>
        <a:lstStyle/>
        <a:p>
          <a:endParaRPr lang="en-US"/>
        </a:p>
      </dgm:t>
    </dgm:pt>
    <dgm:pt modelId="{FFFB7161-D999-4825-9C73-2A80868B3C72}" type="sibTrans" cxnId="{3D84D1C2-5573-4075-BA03-9BF4894E190D}">
      <dgm:prSet/>
      <dgm:spPr/>
      <dgm:t>
        <a:bodyPr/>
        <a:lstStyle/>
        <a:p>
          <a:endParaRPr lang="en-US"/>
        </a:p>
      </dgm:t>
    </dgm:pt>
    <dgm:pt modelId="{EE4381B8-7F0A-451E-9087-D73B6695BD7A}">
      <dgm:prSet/>
      <dgm:spPr/>
      <dgm:t>
        <a:bodyPr/>
        <a:lstStyle/>
        <a:p>
          <a:r>
            <a:rPr lang="en-US" b="1" dirty="0">
              <a:latin typeface="Arial" panose="020B0604020202020204" pitchFamily="34" charset="0"/>
              <a:cs typeface="Arial" panose="020B0604020202020204" pitchFamily="34" charset="0"/>
            </a:rPr>
            <a:t>Complex </a:t>
          </a:r>
        </a:p>
      </dgm:t>
    </dgm:pt>
    <dgm:pt modelId="{75DDC3C9-FE3A-4A04-8599-BEE9DB7412DE}" type="parTrans" cxnId="{7F13C8E0-1BB2-4FD1-91E8-E0668A931FE6}">
      <dgm:prSet/>
      <dgm:spPr/>
      <dgm:t>
        <a:bodyPr/>
        <a:lstStyle/>
        <a:p>
          <a:endParaRPr lang="en-US"/>
        </a:p>
      </dgm:t>
    </dgm:pt>
    <dgm:pt modelId="{07A98BD0-33DF-4EC6-8B64-B62D9658E8AC}" type="sibTrans" cxnId="{7F13C8E0-1BB2-4FD1-91E8-E0668A931FE6}">
      <dgm:prSet/>
      <dgm:spPr/>
      <dgm:t>
        <a:bodyPr/>
        <a:lstStyle/>
        <a:p>
          <a:endParaRPr lang="en-US"/>
        </a:p>
      </dgm:t>
    </dgm:pt>
    <dgm:pt modelId="{6E9F1927-54A4-4057-921A-6304FE9BBEBB}">
      <dgm:prSet/>
      <dgm:spPr/>
      <dgm:t>
        <a:bodyPr/>
        <a:lstStyle/>
        <a:p>
          <a:r>
            <a:rPr lang="en-US" b="1" dirty="0">
              <a:latin typeface="Arial" panose="020B0604020202020204" pitchFamily="34" charset="0"/>
              <a:cs typeface="Arial" panose="020B0604020202020204" pitchFamily="34" charset="0"/>
            </a:rPr>
            <a:t>Chronic Toxic Stress </a:t>
          </a:r>
        </a:p>
      </dgm:t>
    </dgm:pt>
    <dgm:pt modelId="{F221B2DF-FC56-49A7-8696-C2902878DC4B}" type="parTrans" cxnId="{BA670DE3-CE0A-45E1-9230-A4DDDD87B53B}">
      <dgm:prSet/>
      <dgm:spPr/>
      <dgm:t>
        <a:bodyPr/>
        <a:lstStyle/>
        <a:p>
          <a:endParaRPr lang="en-US"/>
        </a:p>
      </dgm:t>
    </dgm:pt>
    <dgm:pt modelId="{11011217-A0AB-491D-BDA7-0B59D3E1A825}" type="sibTrans" cxnId="{BA670DE3-CE0A-45E1-9230-A4DDDD87B53B}">
      <dgm:prSet/>
      <dgm:spPr/>
      <dgm:t>
        <a:bodyPr/>
        <a:lstStyle/>
        <a:p>
          <a:endParaRPr lang="en-US"/>
        </a:p>
      </dgm:t>
    </dgm:pt>
    <dgm:pt modelId="{94FE3750-4A59-4928-8B71-A97D3E3403BB}">
      <dgm:prSet/>
      <dgm:spPr/>
      <dgm:t>
        <a:bodyPr/>
        <a:lstStyle/>
        <a:p>
          <a:r>
            <a:rPr lang="en-US" b="1" dirty="0">
              <a:latin typeface="Arial" panose="020B0604020202020204" pitchFamily="34" charset="0"/>
              <a:cs typeface="Arial" panose="020B0604020202020204" pitchFamily="34" charset="0"/>
            </a:rPr>
            <a:t>System Induced </a:t>
          </a:r>
        </a:p>
      </dgm:t>
    </dgm:pt>
    <dgm:pt modelId="{2D4BA395-25F2-41DB-8069-B403426766E6}" type="parTrans" cxnId="{9875386F-ACB0-4332-9A6D-B125A86D6851}">
      <dgm:prSet/>
      <dgm:spPr/>
      <dgm:t>
        <a:bodyPr/>
        <a:lstStyle/>
        <a:p>
          <a:endParaRPr lang="en-US"/>
        </a:p>
      </dgm:t>
    </dgm:pt>
    <dgm:pt modelId="{C9114ADF-4EB3-4FD9-80DD-A8941FE7D18E}" type="sibTrans" cxnId="{9875386F-ACB0-4332-9A6D-B125A86D6851}">
      <dgm:prSet/>
      <dgm:spPr/>
      <dgm:t>
        <a:bodyPr/>
        <a:lstStyle/>
        <a:p>
          <a:endParaRPr lang="en-US"/>
        </a:p>
      </dgm:t>
    </dgm:pt>
    <dgm:pt modelId="{1325C08F-47CE-4744-B685-57A9D2863F48}">
      <dgm:prSet/>
      <dgm:spPr/>
      <dgm:t>
        <a:bodyPr/>
        <a:lstStyle/>
        <a:p>
          <a:r>
            <a:rPr lang="en-US" b="1" dirty="0">
              <a:latin typeface="Arial" panose="020B0604020202020204" pitchFamily="34" charset="0"/>
              <a:cs typeface="Arial" panose="020B0604020202020204" pitchFamily="34" charset="0"/>
            </a:rPr>
            <a:t>Relational </a:t>
          </a:r>
        </a:p>
      </dgm:t>
    </dgm:pt>
    <dgm:pt modelId="{66AE6EEA-B934-4CF7-AC83-63DA597EDE3A}" type="parTrans" cxnId="{9A08F79F-9B16-479E-ACAC-AAB245B3F294}">
      <dgm:prSet/>
      <dgm:spPr/>
      <dgm:t>
        <a:bodyPr/>
        <a:lstStyle/>
        <a:p>
          <a:endParaRPr lang="en-US"/>
        </a:p>
      </dgm:t>
    </dgm:pt>
    <dgm:pt modelId="{B2D59612-15C8-481E-A0A1-EFADB72BC756}" type="sibTrans" cxnId="{9A08F79F-9B16-479E-ACAC-AAB245B3F294}">
      <dgm:prSet/>
      <dgm:spPr/>
      <dgm:t>
        <a:bodyPr/>
        <a:lstStyle/>
        <a:p>
          <a:endParaRPr lang="en-US"/>
        </a:p>
      </dgm:t>
    </dgm:pt>
    <dgm:pt modelId="{C1B3AFB7-727D-4048-8DED-52428003ABA7}">
      <dgm:prSet/>
      <dgm:spPr/>
      <dgm:t>
        <a:bodyPr/>
        <a:lstStyle/>
        <a:p>
          <a:r>
            <a:rPr lang="en-US" b="1" dirty="0">
              <a:latin typeface="Arial" panose="020B0604020202020204" pitchFamily="34" charset="0"/>
              <a:cs typeface="Arial" panose="020B0604020202020204" pitchFamily="34" charset="0"/>
            </a:rPr>
            <a:t>Situational</a:t>
          </a:r>
          <a:r>
            <a:rPr lang="en-US" b="1" dirty="0"/>
            <a:t> </a:t>
          </a:r>
        </a:p>
      </dgm:t>
    </dgm:pt>
    <dgm:pt modelId="{B2195D10-0B50-4290-878C-515F13CA2771}" type="parTrans" cxnId="{A4081A4C-76A4-462C-8372-03F809BD8989}">
      <dgm:prSet/>
      <dgm:spPr/>
      <dgm:t>
        <a:bodyPr/>
        <a:lstStyle/>
        <a:p>
          <a:endParaRPr lang="en-US"/>
        </a:p>
      </dgm:t>
    </dgm:pt>
    <dgm:pt modelId="{EB4C8F0E-3304-4628-8FCD-1C4A113F5B9D}" type="sibTrans" cxnId="{A4081A4C-76A4-462C-8372-03F809BD8989}">
      <dgm:prSet/>
      <dgm:spPr/>
      <dgm:t>
        <a:bodyPr/>
        <a:lstStyle/>
        <a:p>
          <a:endParaRPr lang="en-US"/>
        </a:p>
      </dgm:t>
    </dgm:pt>
    <dgm:pt modelId="{7D969858-AB94-4AB0-9E21-D6C045BDC77F}">
      <dgm:prSet/>
      <dgm:spPr/>
      <dgm:t>
        <a:bodyPr/>
        <a:lstStyle/>
        <a:p>
          <a:r>
            <a:rPr lang="en-US" b="1" dirty="0">
              <a:latin typeface="Arial" panose="020B0604020202020204" pitchFamily="34" charset="0"/>
              <a:cs typeface="Arial" panose="020B0604020202020204" pitchFamily="34" charset="0"/>
            </a:rPr>
            <a:t>Unprocessed Memories </a:t>
          </a:r>
        </a:p>
      </dgm:t>
    </dgm:pt>
    <dgm:pt modelId="{151BCAB6-F633-44ED-BA02-807940468142}" type="parTrans" cxnId="{205B2E65-8CD4-4DE0-9D84-30C5FF986BAD}">
      <dgm:prSet/>
      <dgm:spPr/>
      <dgm:t>
        <a:bodyPr/>
        <a:lstStyle/>
        <a:p>
          <a:endParaRPr lang="en-US"/>
        </a:p>
      </dgm:t>
    </dgm:pt>
    <dgm:pt modelId="{D10CABC4-6AE2-416C-86AC-72446C45DBE9}" type="sibTrans" cxnId="{205B2E65-8CD4-4DE0-9D84-30C5FF986BAD}">
      <dgm:prSet/>
      <dgm:spPr/>
      <dgm:t>
        <a:bodyPr/>
        <a:lstStyle/>
        <a:p>
          <a:endParaRPr lang="en-US"/>
        </a:p>
      </dgm:t>
    </dgm:pt>
    <dgm:pt modelId="{8717FE73-1BCC-4F44-BBCD-67CB468E1D3D}">
      <dgm:prSet/>
      <dgm:spPr/>
      <dgm:t>
        <a:bodyPr/>
        <a:lstStyle/>
        <a:p>
          <a:r>
            <a:rPr lang="en-US" b="1" dirty="0">
              <a:latin typeface="Arial" panose="020B0604020202020204" pitchFamily="34" charset="0"/>
              <a:cs typeface="Arial" panose="020B0604020202020204" pitchFamily="34" charset="0"/>
            </a:rPr>
            <a:t>Vicarious Trauma/ Secondary Traumatic Stress/Compassion fatigue </a:t>
          </a:r>
        </a:p>
      </dgm:t>
    </dgm:pt>
    <dgm:pt modelId="{974CA697-C9E4-4CF4-BD70-DA11B135131F}" type="parTrans" cxnId="{DD652F6E-50DD-4BD2-A13B-B168F64401C2}">
      <dgm:prSet/>
      <dgm:spPr/>
      <dgm:t>
        <a:bodyPr/>
        <a:lstStyle/>
        <a:p>
          <a:endParaRPr lang="en-US"/>
        </a:p>
      </dgm:t>
    </dgm:pt>
    <dgm:pt modelId="{F1DDC01C-EF2B-43D2-9CE5-942CE8EA23C8}" type="sibTrans" cxnId="{DD652F6E-50DD-4BD2-A13B-B168F64401C2}">
      <dgm:prSet/>
      <dgm:spPr/>
      <dgm:t>
        <a:bodyPr/>
        <a:lstStyle/>
        <a:p>
          <a:endParaRPr lang="en-US"/>
        </a:p>
      </dgm:t>
    </dgm:pt>
    <dgm:pt modelId="{3A03D7C0-CACB-4439-AC9A-7A9E3529FFBB}" type="pres">
      <dgm:prSet presAssocID="{210AD377-2B12-4F1A-BB6C-5931E13BFE82}" presName="diagram" presStyleCnt="0">
        <dgm:presLayoutVars>
          <dgm:dir/>
          <dgm:resizeHandles val="exact"/>
        </dgm:presLayoutVars>
      </dgm:prSet>
      <dgm:spPr/>
    </dgm:pt>
    <dgm:pt modelId="{BF2D81D1-90DD-4BA7-8567-2C42AAB512B0}" type="pres">
      <dgm:prSet presAssocID="{E971A385-61C8-4596-AAA1-50944F51619A}" presName="node" presStyleLbl="node1" presStyleIdx="0" presStyleCnt="12">
        <dgm:presLayoutVars>
          <dgm:bulletEnabled val="1"/>
        </dgm:presLayoutVars>
      </dgm:prSet>
      <dgm:spPr/>
    </dgm:pt>
    <dgm:pt modelId="{778C09BF-46B3-4179-823C-0006AC6A9AD2}" type="pres">
      <dgm:prSet presAssocID="{028D67FE-CB0A-4AFE-A6E7-F1E69373FAE0}" presName="sibTrans" presStyleCnt="0"/>
      <dgm:spPr/>
    </dgm:pt>
    <dgm:pt modelId="{EEB7607B-0B0F-4B07-8111-AB70AE9824F0}" type="pres">
      <dgm:prSet presAssocID="{FEB1B30A-CF2C-4E40-BE3F-2048D929029A}" presName="node" presStyleLbl="node1" presStyleIdx="1" presStyleCnt="12">
        <dgm:presLayoutVars>
          <dgm:bulletEnabled val="1"/>
        </dgm:presLayoutVars>
      </dgm:prSet>
      <dgm:spPr/>
    </dgm:pt>
    <dgm:pt modelId="{75E27089-910A-43D0-83F1-2F995AA1D34A}" type="pres">
      <dgm:prSet presAssocID="{2D58FBE7-9E08-485C-AE1C-E66283B0E56D}" presName="sibTrans" presStyleCnt="0"/>
      <dgm:spPr/>
    </dgm:pt>
    <dgm:pt modelId="{81D4B436-D30C-4C4D-9EBE-5D1039E21E15}" type="pres">
      <dgm:prSet presAssocID="{4962A86D-A594-4FA5-98A5-765CDACD9927}" presName="node" presStyleLbl="node1" presStyleIdx="2" presStyleCnt="12">
        <dgm:presLayoutVars>
          <dgm:bulletEnabled val="1"/>
        </dgm:presLayoutVars>
      </dgm:prSet>
      <dgm:spPr/>
    </dgm:pt>
    <dgm:pt modelId="{AA437FC1-25D4-4300-81D4-78B645DA4062}" type="pres">
      <dgm:prSet presAssocID="{F798D5AA-0495-40C2-A9EC-64804F731F88}" presName="sibTrans" presStyleCnt="0"/>
      <dgm:spPr/>
    </dgm:pt>
    <dgm:pt modelId="{860884C0-5817-4067-A6D4-416CB89E84C8}" type="pres">
      <dgm:prSet presAssocID="{4B53558D-2125-4AB3-B4F9-68D7DD58F1EC}" presName="node" presStyleLbl="node1" presStyleIdx="3" presStyleCnt="12">
        <dgm:presLayoutVars>
          <dgm:bulletEnabled val="1"/>
        </dgm:presLayoutVars>
      </dgm:prSet>
      <dgm:spPr/>
    </dgm:pt>
    <dgm:pt modelId="{F2C96B10-BE3F-4358-926F-4B7E46F818D8}" type="pres">
      <dgm:prSet presAssocID="{20354489-859B-48CA-8C90-1C25EA85901A}" presName="sibTrans" presStyleCnt="0"/>
      <dgm:spPr/>
    </dgm:pt>
    <dgm:pt modelId="{A55E8AEE-AF4A-4512-B6E4-06688513E7AF}" type="pres">
      <dgm:prSet presAssocID="{D5B5731C-4FA9-4239-A9D9-CC7E93DDF390}" presName="node" presStyleLbl="node1" presStyleIdx="4" presStyleCnt="12">
        <dgm:presLayoutVars>
          <dgm:bulletEnabled val="1"/>
        </dgm:presLayoutVars>
      </dgm:prSet>
      <dgm:spPr/>
    </dgm:pt>
    <dgm:pt modelId="{D91D125F-3E90-44BB-807B-AB11C01EF50F}" type="pres">
      <dgm:prSet presAssocID="{FFFB7161-D999-4825-9C73-2A80868B3C72}" presName="sibTrans" presStyleCnt="0"/>
      <dgm:spPr/>
    </dgm:pt>
    <dgm:pt modelId="{9E3545B8-0BA1-4145-9646-A9932D086925}" type="pres">
      <dgm:prSet presAssocID="{EE4381B8-7F0A-451E-9087-D73B6695BD7A}" presName="node" presStyleLbl="node1" presStyleIdx="5" presStyleCnt="12">
        <dgm:presLayoutVars>
          <dgm:bulletEnabled val="1"/>
        </dgm:presLayoutVars>
      </dgm:prSet>
      <dgm:spPr/>
    </dgm:pt>
    <dgm:pt modelId="{E5575F21-A1D8-44F2-8CE6-A9FEF5DA7018}" type="pres">
      <dgm:prSet presAssocID="{07A98BD0-33DF-4EC6-8B64-B62D9658E8AC}" presName="sibTrans" presStyleCnt="0"/>
      <dgm:spPr/>
    </dgm:pt>
    <dgm:pt modelId="{BB9D51D6-FF4C-49FB-AF75-2FA811A9A812}" type="pres">
      <dgm:prSet presAssocID="{6E9F1927-54A4-4057-921A-6304FE9BBEBB}" presName="node" presStyleLbl="node1" presStyleIdx="6" presStyleCnt="12">
        <dgm:presLayoutVars>
          <dgm:bulletEnabled val="1"/>
        </dgm:presLayoutVars>
      </dgm:prSet>
      <dgm:spPr/>
    </dgm:pt>
    <dgm:pt modelId="{1C3B5059-E49B-4D83-B16A-535689DFDFA2}" type="pres">
      <dgm:prSet presAssocID="{11011217-A0AB-491D-BDA7-0B59D3E1A825}" presName="sibTrans" presStyleCnt="0"/>
      <dgm:spPr/>
    </dgm:pt>
    <dgm:pt modelId="{1C588FC7-9AC3-4FED-BF9A-A6595E4D1C06}" type="pres">
      <dgm:prSet presAssocID="{94FE3750-4A59-4928-8B71-A97D3E3403BB}" presName="node" presStyleLbl="node1" presStyleIdx="7" presStyleCnt="12">
        <dgm:presLayoutVars>
          <dgm:bulletEnabled val="1"/>
        </dgm:presLayoutVars>
      </dgm:prSet>
      <dgm:spPr/>
    </dgm:pt>
    <dgm:pt modelId="{ED32FD57-3462-4DB6-9D6A-BD1CBB40FB5A}" type="pres">
      <dgm:prSet presAssocID="{C9114ADF-4EB3-4FD9-80DD-A8941FE7D18E}" presName="sibTrans" presStyleCnt="0"/>
      <dgm:spPr/>
    </dgm:pt>
    <dgm:pt modelId="{A5392B94-DDB7-4C64-8E1C-520B090F1F9B}" type="pres">
      <dgm:prSet presAssocID="{1325C08F-47CE-4744-B685-57A9D2863F48}" presName="node" presStyleLbl="node1" presStyleIdx="8" presStyleCnt="12">
        <dgm:presLayoutVars>
          <dgm:bulletEnabled val="1"/>
        </dgm:presLayoutVars>
      </dgm:prSet>
      <dgm:spPr/>
    </dgm:pt>
    <dgm:pt modelId="{E2829591-DC64-4A25-AE03-AC84C5785B96}" type="pres">
      <dgm:prSet presAssocID="{B2D59612-15C8-481E-A0A1-EFADB72BC756}" presName="sibTrans" presStyleCnt="0"/>
      <dgm:spPr/>
    </dgm:pt>
    <dgm:pt modelId="{B832CA31-A73D-4FCE-92F8-82F72CBAC871}" type="pres">
      <dgm:prSet presAssocID="{C1B3AFB7-727D-4048-8DED-52428003ABA7}" presName="node" presStyleLbl="node1" presStyleIdx="9" presStyleCnt="12">
        <dgm:presLayoutVars>
          <dgm:bulletEnabled val="1"/>
        </dgm:presLayoutVars>
      </dgm:prSet>
      <dgm:spPr/>
    </dgm:pt>
    <dgm:pt modelId="{52092AC7-BCAF-4C44-8198-CBD671E27BA0}" type="pres">
      <dgm:prSet presAssocID="{EB4C8F0E-3304-4628-8FCD-1C4A113F5B9D}" presName="sibTrans" presStyleCnt="0"/>
      <dgm:spPr/>
    </dgm:pt>
    <dgm:pt modelId="{5E798483-D05E-4322-8775-1BE84546D721}" type="pres">
      <dgm:prSet presAssocID="{7D969858-AB94-4AB0-9E21-D6C045BDC77F}" presName="node" presStyleLbl="node1" presStyleIdx="10" presStyleCnt="12">
        <dgm:presLayoutVars>
          <dgm:bulletEnabled val="1"/>
        </dgm:presLayoutVars>
      </dgm:prSet>
      <dgm:spPr/>
    </dgm:pt>
    <dgm:pt modelId="{9886F010-CB9F-451C-A2C7-E7666381832A}" type="pres">
      <dgm:prSet presAssocID="{D10CABC4-6AE2-416C-86AC-72446C45DBE9}" presName="sibTrans" presStyleCnt="0"/>
      <dgm:spPr/>
    </dgm:pt>
    <dgm:pt modelId="{BED8FA10-9238-45AB-8C9C-9F395B5DDBA2}" type="pres">
      <dgm:prSet presAssocID="{8717FE73-1BCC-4F44-BBCD-67CB468E1D3D}" presName="node" presStyleLbl="node1" presStyleIdx="11" presStyleCnt="12">
        <dgm:presLayoutVars>
          <dgm:bulletEnabled val="1"/>
        </dgm:presLayoutVars>
      </dgm:prSet>
      <dgm:spPr/>
    </dgm:pt>
  </dgm:ptLst>
  <dgm:cxnLst>
    <dgm:cxn modelId="{DDB5D30D-1B24-46A8-AC7A-44EE58145823}" type="presOf" srcId="{4962A86D-A594-4FA5-98A5-765CDACD9927}" destId="{81D4B436-D30C-4C4D-9EBE-5D1039E21E15}" srcOrd="0" destOrd="0" presId="urn:microsoft.com/office/officeart/2005/8/layout/default"/>
    <dgm:cxn modelId="{D9B29019-1293-43EE-B667-4635D93BA982}" type="presOf" srcId="{C1B3AFB7-727D-4048-8DED-52428003ABA7}" destId="{B832CA31-A73D-4FCE-92F8-82F72CBAC871}" srcOrd="0" destOrd="0" presId="urn:microsoft.com/office/officeart/2005/8/layout/default"/>
    <dgm:cxn modelId="{94B54D39-DD1E-4380-AF51-38E7DC3D3171}" type="presOf" srcId="{FEB1B30A-CF2C-4E40-BE3F-2048D929029A}" destId="{EEB7607B-0B0F-4B07-8111-AB70AE9824F0}" srcOrd="0" destOrd="0" presId="urn:microsoft.com/office/officeart/2005/8/layout/default"/>
    <dgm:cxn modelId="{7400F163-6C8D-4CE2-BA84-7D268D0088E5}" type="presOf" srcId="{1325C08F-47CE-4744-B685-57A9D2863F48}" destId="{A5392B94-DDB7-4C64-8E1C-520B090F1F9B}" srcOrd="0" destOrd="0" presId="urn:microsoft.com/office/officeart/2005/8/layout/default"/>
    <dgm:cxn modelId="{205B2E65-8CD4-4DE0-9D84-30C5FF986BAD}" srcId="{210AD377-2B12-4F1A-BB6C-5931E13BFE82}" destId="{7D969858-AB94-4AB0-9E21-D6C045BDC77F}" srcOrd="10" destOrd="0" parTransId="{151BCAB6-F633-44ED-BA02-807940468142}" sibTransId="{D10CABC4-6AE2-416C-86AC-72446C45DBE9}"/>
    <dgm:cxn modelId="{C6137566-400A-4CD5-BF11-770DF20AFD0E}" srcId="{210AD377-2B12-4F1A-BB6C-5931E13BFE82}" destId="{E971A385-61C8-4596-AAA1-50944F51619A}" srcOrd="0" destOrd="0" parTransId="{59321408-EF8C-4FC9-AADA-DD53C408A24F}" sibTransId="{028D67FE-CB0A-4AFE-A6E7-F1E69373FAE0}"/>
    <dgm:cxn modelId="{0B928B46-3F3F-40F1-97AE-F4E4E7ED22D8}" srcId="{210AD377-2B12-4F1A-BB6C-5931E13BFE82}" destId="{FEB1B30A-CF2C-4E40-BE3F-2048D929029A}" srcOrd="1" destOrd="0" parTransId="{2163BFE9-F92A-4CE7-8764-61879DAF9D71}" sibTransId="{2D58FBE7-9E08-485C-AE1C-E66283B0E56D}"/>
    <dgm:cxn modelId="{A4081A4C-76A4-462C-8372-03F809BD8989}" srcId="{210AD377-2B12-4F1A-BB6C-5931E13BFE82}" destId="{C1B3AFB7-727D-4048-8DED-52428003ABA7}" srcOrd="9" destOrd="0" parTransId="{B2195D10-0B50-4290-878C-515F13CA2771}" sibTransId="{EB4C8F0E-3304-4628-8FCD-1C4A113F5B9D}"/>
    <dgm:cxn modelId="{DD652F6E-50DD-4BD2-A13B-B168F64401C2}" srcId="{210AD377-2B12-4F1A-BB6C-5931E13BFE82}" destId="{8717FE73-1BCC-4F44-BBCD-67CB468E1D3D}" srcOrd="11" destOrd="0" parTransId="{974CA697-C9E4-4CF4-BD70-DA11B135131F}" sibTransId="{F1DDC01C-EF2B-43D2-9CE5-942CE8EA23C8}"/>
    <dgm:cxn modelId="{9875386F-ACB0-4332-9A6D-B125A86D6851}" srcId="{210AD377-2B12-4F1A-BB6C-5931E13BFE82}" destId="{94FE3750-4A59-4928-8B71-A97D3E3403BB}" srcOrd="7" destOrd="0" parTransId="{2D4BA395-25F2-41DB-8069-B403426766E6}" sibTransId="{C9114ADF-4EB3-4FD9-80DD-A8941FE7D18E}"/>
    <dgm:cxn modelId="{049EE471-1610-4CD2-BC7E-2DD51CCB5A6A}" type="presOf" srcId="{EE4381B8-7F0A-451E-9087-D73B6695BD7A}" destId="{9E3545B8-0BA1-4145-9646-A9932D086925}" srcOrd="0" destOrd="0" presId="urn:microsoft.com/office/officeart/2005/8/layout/default"/>
    <dgm:cxn modelId="{FE91F472-694D-4442-BF65-3E8FF5139AEF}" type="presOf" srcId="{6E9F1927-54A4-4057-921A-6304FE9BBEBB}" destId="{BB9D51D6-FF4C-49FB-AF75-2FA811A9A812}" srcOrd="0" destOrd="0" presId="urn:microsoft.com/office/officeart/2005/8/layout/default"/>
    <dgm:cxn modelId="{FD337E80-D54E-4358-869D-DF004F8D9FC7}" type="presOf" srcId="{4B53558D-2125-4AB3-B4F9-68D7DD58F1EC}" destId="{860884C0-5817-4067-A6D4-416CB89E84C8}" srcOrd="0" destOrd="0" presId="urn:microsoft.com/office/officeart/2005/8/layout/default"/>
    <dgm:cxn modelId="{E9FFA688-0396-4140-B141-F4D9DCD20A09}" srcId="{210AD377-2B12-4F1A-BB6C-5931E13BFE82}" destId="{4962A86D-A594-4FA5-98A5-765CDACD9927}" srcOrd="2" destOrd="0" parTransId="{39F8C509-5E46-4ABE-A0F3-22296C8D3898}" sibTransId="{F798D5AA-0495-40C2-A9EC-64804F731F88}"/>
    <dgm:cxn modelId="{D0587693-9342-4C26-89A6-BFBA953E050A}" srcId="{210AD377-2B12-4F1A-BB6C-5931E13BFE82}" destId="{4B53558D-2125-4AB3-B4F9-68D7DD58F1EC}" srcOrd="3" destOrd="0" parTransId="{3A6A1397-052A-4A01-8C9B-798BA1925DFC}" sibTransId="{20354489-859B-48CA-8C90-1C25EA85901A}"/>
    <dgm:cxn modelId="{112A8B9A-B590-4AF7-B80A-8667646DA0F5}" type="presOf" srcId="{94FE3750-4A59-4928-8B71-A97D3E3403BB}" destId="{1C588FC7-9AC3-4FED-BF9A-A6595E4D1C06}" srcOrd="0" destOrd="0" presId="urn:microsoft.com/office/officeart/2005/8/layout/default"/>
    <dgm:cxn modelId="{9A08F79F-9B16-479E-ACAC-AAB245B3F294}" srcId="{210AD377-2B12-4F1A-BB6C-5931E13BFE82}" destId="{1325C08F-47CE-4744-B685-57A9D2863F48}" srcOrd="8" destOrd="0" parTransId="{66AE6EEA-B934-4CF7-AC83-63DA597EDE3A}" sibTransId="{B2D59612-15C8-481E-A0A1-EFADB72BC756}"/>
    <dgm:cxn modelId="{3D84D1C2-5573-4075-BA03-9BF4894E190D}" srcId="{210AD377-2B12-4F1A-BB6C-5931E13BFE82}" destId="{D5B5731C-4FA9-4239-A9D9-CC7E93DDF390}" srcOrd="4" destOrd="0" parTransId="{4D565289-D962-49B4-B790-D35730CD825C}" sibTransId="{FFFB7161-D999-4825-9C73-2A80868B3C72}"/>
    <dgm:cxn modelId="{921F33C6-652C-4261-8020-31F68AC2463B}" type="presOf" srcId="{8717FE73-1BCC-4F44-BBCD-67CB468E1D3D}" destId="{BED8FA10-9238-45AB-8C9C-9F395B5DDBA2}" srcOrd="0" destOrd="0" presId="urn:microsoft.com/office/officeart/2005/8/layout/default"/>
    <dgm:cxn modelId="{EEBC03CC-A291-43F5-8C3E-325DDD93071C}" type="presOf" srcId="{7D969858-AB94-4AB0-9E21-D6C045BDC77F}" destId="{5E798483-D05E-4322-8775-1BE84546D721}" srcOrd="0" destOrd="0" presId="urn:microsoft.com/office/officeart/2005/8/layout/default"/>
    <dgm:cxn modelId="{38686FD1-B51F-45D2-B66B-ED0ABE1C847B}" type="presOf" srcId="{D5B5731C-4FA9-4239-A9D9-CC7E93DDF390}" destId="{A55E8AEE-AF4A-4512-B6E4-06688513E7AF}" srcOrd="0" destOrd="0" presId="urn:microsoft.com/office/officeart/2005/8/layout/default"/>
    <dgm:cxn modelId="{7F13C8E0-1BB2-4FD1-91E8-E0668A931FE6}" srcId="{210AD377-2B12-4F1A-BB6C-5931E13BFE82}" destId="{EE4381B8-7F0A-451E-9087-D73B6695BD7A}" srcOrd="5" destOrd="0" parTransId="{75DDC3C9-FE3A-4A04-8599-BEE9DB7412DE}" sibTransId="{07A98BD0-33DF-4EC6-8B64-B62D9658E8AC}"/>
    <dgm:cxn modelId="{BA670DE3-CE0A-45E1-9230-A4DDDD87B53B}" srcId="{210AD377-2B12-4F1A-BB6C-5931E13BFE82}" destId="{6E9F1927-54A4-4057-921A-6304FE9BBEBB}" srcOrd="6" destOrd="0" parTransId="{F221B2DF-FC56-49A7-8696-C2902878DC4B}" sibTransId="{11011217-A0AB-491D-BDA7-0B59D3E1A825}"/>
    <dgm:cxn modelId="{A0580BF3-19E1-460E-8A2B-1BF414B40ECC}" type="presOf" srcId="{210AD377-2B12-4F1A-BB6C-5931E13BFE82}" destId="{3A03D7C0-CACB-4439-AC9A-7A9E3529FFBB}" srcOrd="0" destOrd="0" presId="urn:microsoft.com/office/officeart/2005/8/layout/default"/>
    <dgm:cxn modelId="{031601F7-8465-4FC4-94D3-AAE18F26521C}" type="presOf" srcId="{E971A385-61C8-4596-AAA1-50944F51619A}" destId="{BF2D81D1-90DD-4BA7-8567-2C42AAB512B0}" srcOrd="0" destOrd="0" presId="urn:microsoft.com/office/officeart/2005/8/layout/default"/>
    <dgm:cxn modelId="{989B4D90-F1B1-43D3-949F-44420DFB7F14}" type="presParOf" srcId="{3A03D7C0-CACB-4439-AC9A-7A9E3529FFBB}" destId="{BF2D81D1-90DD-4BA7-8567-2C42AAB512B0}" srcOrd="0" destOrd="0" presId="urn:microsoft.com/office/officeart/2005/8/layout/default"/>
    <dgm:cxn modelId="{4B062B85-EFFE-4274-A69F-A03056453F39}" type="presParOf" srcId="{3A03D7C0-CACB-4439-AC9A-7A9E3529FFBB}" destId="{778C09BF-46B3-4179-823C-0006AC6A9AD2}" srcOrd="1" destOrd="0" presId="urn:microsoft.com/office/officeart/2005/8/layout/default"/>
    <dgm:cxn modelId="{7D3EFF7F-F9F2-4FCD-B3C7-532AFF1A3A49}" type="presParOf" srcId="{3A03D7C0-CACB-4439-AC9A-7A9E3529FFBB}" destId="{EEB7607B-0B0F-4B07-8111-AB70AE9824F0}" srcOrd="2" destOrd="0" presId="urn:microsoft.com/office/officeart/2005/8/layout/default"/>
    <dgm:cxn modelId="{9E4839C6-29C7-4F15-920D-DF24D8A0B7F5}" type="presParOf" srcId="{3A03D7C0-CACB-4439-AC9A-7A9E3529FFBB}" destId="{75E27089-910A-43D0-83F1-2F995AA1D34A}" srcOrd="3" destOrd="0" presId="urn:microsoft.com/office/officeart/2005/8/layout/default"/>
    <dgm:cxn modelId="{51375F20-D537-4F36-95F4-3300E3D6BB2B}" type="presParOf" srcId="{3A03D7C0-CACB-4439-AC9A-7A9E3529FFBB}" destId="{81D4B436-D30C-4C4D-9EBE-5D1039E21E15}" srcOrd="4" destOrd="0" presId="urn:microsoft.com/office/officeart/2005/8/layout/default"/>
    <dgm:cxn modelId="{3B030744-957B-484B-B0BD-27802D68141C}" type="presParOf" srcId="{3A03D7C0-CACB-4439-AC9A-7A9E3529FFBB}" destId="{AA437FC1-25D4-4300-81D4-78B645DA4062}" srcOrd="5" destOrd="0" presId="urn:microsoft.com/office/officeart/2005/8/layout/default"/>
    <dgm:cxn modelId="{1A98857F-B421-4E6C-914E-2FCD6BDAB72F}" type="presParOf" srcId="{3A03D7C0-CACB-4439-AC9A-7A9E3529FFBB}" destId="{860884C0-5817-4067-A6D4-416CB89E84C8}" srcOrd="6" destOrd="0" presId="urn:microsoft.com/office/officeart/2005/8/layout/default"/>
    <dgm:cxn modelId="{DBDBBC95-01D8-45EA-B60C-5E8EB13003A6}" type="presParOf" srcId="{3A03D7C0-CACB-4439-AC9A-7A9E3529FFBB}" destId="{F2C96B10-BE3F-4358-926F-4B7E46F818D8}" srcOrd="7" destOrd="0" presId="urn:microsoft.com/office/officeart/2005/8/layout/default"/>
    <dgm:cxn modelId="{86ED7A59-4C4E-4BE4-86ED-8150E162B3EA}" type="presParOf" srcId="{3A03D7C0-CACB-4439-AC9A-7A9E3529FFBB}" destId="{A55E8AEE-AF4A-4512-B6E4-06688513E7AF}" srcOrd="8" destOrd="0" presId="urn:microsoft.com/office/officeart/2005/8/layout/default"/>
    <dgm:cxn modelId="{6CF8F78C-777C-4887-8482-32E0752CEEB2}" type="presParOf" srcId="{3A03D7C0-CACB-4439-AC9A-7A9E3529FFBB}" destId="{D91D125F-3E90-44BB-807B-AB11C01EF50F}" srcOrd="9" destOrd="0" presId="urn:microsoft.com/office/officeart/2005/8/layout/default"/>
    <dgm:cxn modelId="{EB1E28EF-1275-4EB8-972D-E7006CC03B0D}" type="presParOf" srcId="{3A03D7C0-CACB-4439-AC9A-7A9E3529FFBB}" destId="{9E3545B8-0BA1-4145-9646-A9932D086925}" srcOrd="10" destOrd="0" presId="urn:microsoft.com/office/officeart/2005/8/layout/default"/>
    <dgm:cxn modelId="{01F4F0C3-9A00-404A-A57C-61551313253D}" type="presParOf" srcId="{3A03D7C0-CACB-4439-AC9A-7A9E3529FFBB}" destId="{E5575F21-A1D8-44F2-8CE6-A9FEF5DA7018}" srcOrd="11" destOrd="0" presId="urn:microsoft.com/office/officeart/2005/8/layout/default"/>
    <dgm:cxn modelId="{E757AB83-C755-467F-B526-96CAEB7DFD84}" type="presParOf" srcId="{3A03D7C0-CACB-4439-AC9A-7A9E3529FFBB}" destId="{BB9D51D6-FF4C-49FB-AF75-2FA811A9A812}" srcOrd="12" destOrd="0" presId="urn:microsoft.com/office/officeart/2005/8/layout/default"/>
    <dgm:cxn modelId="{EDC7FC59-7A13-468C-AEEA-2290318FC704}" type="presParOf" srcId="{3A03D7C0-CACB-4439-AC9A-7A9E3529FFBB}" destId="{1C3B5059-E49B-4D83-B16A-535689DFDFA2}" srcOrd="13" destOrd="0" presId="urn:microsoft.com/office/officeart/2005/8/layout/default"/>
    <dgm:cxn modelId="{8634FEE9-D89C-4AAA-9FA4-CF7EC2432269}" type="presParOf" srcId="{3A03D7C0-CACB-4439-AC9A-7A9E3529FFBB}" destId="{1C588FC7-9AC3-4FED-BF9A-A6595E4D1C06}" srcOrd="14" destOrd="0" presId="urn:microsoft.com/office/officeart/2005/8/layout/default"/>
    <dgm:cxn modelId="{CB77AEF4-21A3-4097-BD12-BBF4D41BEE3B}" type="presParOf" srcId="{3A03D7C0-CACB-4439-AC9A-7A9E3529FFBB}" destId="{ED32FD57-3462-4DB6-9D6A-BD1CBB40FB5A}" srcOrd="15" destOrd="0" presId="urn:microsoft.com/office/officeart/2005/8/layout/default"/>
    <dgm:cxn modelId="{0181A99B-D4DB-4146-BD58-8BD71659E5CE}" type="presParOf" srcId="{3A03D7C0-CACB-4439-AC9A-7A9E3529FFBB}" destId="{A5392B94-DDB7-4C64-8E1C-520B090F1F9B}" srcOrd="16" destOrd="0" presId="urn:microsoft.com/office/officeart/2005/8/layout/default"/>
    <dgm:cxn modelId="{A205A6F2-D9F6-4533-96C1-572F74AAB0A7}" type="presParOf" srcId="{3A03D7C0-CACB-4439-AC9A-7A9E3529FFBB}" destId="{E2829591-DC64-4A25-AE03-AC84C5785B96}" srcOrd="17" destOrd="0" presId="urn:microsoft.com/office/officeart/2005/8/layout/default"/>
    <dgm:cxn modelId="{3BB51821-18BD-46D5-A146-F2873D0DD4D6}" type="presParOf" srcId="{3A03D7C0-CACB-4439-AC9A-7A9E3529FFBB}" destId="{B832CA31-A73D-4FCE-92F8-82F72CBAC871}" srcOrd="18" destOrd="0" presId="urn:microsoft.com/office/officeart/2005/8/layout/default"/>
    <dgm:cxn modelId="{35371235-34AE-4C21-A5B3-3842551E035B}" type="presParOf" srcId="{3A03D7C0-CACB-4439-AC9A-7A9E3529FFBB}" destId="{52092AC7-BCAF-4C44-8198-CBD671E27BA0}" srcOrd="19" destOrd="0" presId="urn:microsoft.com/office/officeart/2005/8/layout/default"/>
    <dgm:cxn modelId="{BC26CC25-121F-4848-85A6-2F2A646450E6}" type="presParOf" srcId="{3A03D7C0-CACB-4439-AC9A-7A9E3529FFBB}" destId="{5E798483-D05E-4322-8775-1BE84546D721}" srcOrd="20" destOrd="0" presId="urn:microsoft.com/office/officeart/2005/8/layout/default"/>
    <dgm:cxn modelId="{69E4BFF7-0FA5-4694-89FF-F8B0345825BE}" type="presParOf" srcId="{3A03D7C0-CACB-4439-AC9A-7A9E3529FFBB}" destId="{9886F010-CB9F-451C-A2C7-E7666381832A}" srcOrd="21" destOrd="0" presId="urn:microsoft.com/office/officeart/2005/8/layout/default"/>
    <dgm:cxn modelId="{670554DA-8366-4E1E-B71B-19DB2661B8E8}" type="presParOf" srcId="{3A03D7C0-CACB-4439-AC9A-7A9E3529FFBB}" destId="{BED8FA10-9238-45AB-8C9C-9F395B5DDBA2}"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9F0FED-0C9C-4626-A459-F03D507D2676}" type="doc">
      <dgm:prSet loTypeId="urn:microsoft.com/office/officeart/2005/8/layout/venn2" loCatId="relationship" qsTypeId="urn:microsoft.com/office/officeart/2005/8/quickstyle/simple1" qsCatId="simple" csTypeId="urn:microsoft.com/office/officeart/2005/8/colors/accent5_3" csCatId="accent5" phldr="1"/>
      <dgm:spPr/>
      <dgm:t>
        <a:bodyPr/>
        <a:lstStyle/>
        <a:p>
          <a:endParaRPr lang="en-US"/>
        </a:p>
      </dgm:t>
    </dgm:pt>
    <dgm:pt modelId="{0B5BA8DD-9D96-4DF1-9EE0-A944BF4FD058}">
      <dgm:prSet phldrT="[Text]"/>
      <dgm:spPr>
        <a:solidFill>
          <a:srgbClr val="00B0F0"/>
        </a:solidFill>
      </dgm:spPr>
      <dgm:t>
        <a:bodyPr/>
        <a:lstStyle/>
        <a:p>
          <a:r>
            <a:rPr lang="en-US" b="1" dirty="0"/>
            <a:t>Health Care System</a:t>
          </a:r>
        </a:p>
      </dgm:t>
    </dgm:pt>
    <dgm:pt modelId="{4B23414C-559D-4702-84B7-B948F3E5F150}" type="parTrans" cxnId="{47AA5E02-3AB8-48EE-AD7E-235633F1C1ED}">
      <dgm:prSet/>
      <dgm:spPr/>
      <dgm:t>
        <a:bodyPr/>
        <a:lstStyle/>
        <a:p>
          <a:endParaRPr lang="en-US"/>
        </a:p>
      </dgm:t>
    </dgm:pt>
    <dgm:pt modelId="{5764DBEF-2C90-423C-997C-F6D0DDF34615}" type="sibTrans" cxnId="{47AA5E02-3AB8-48EE-AD7E-235633F1C1ED}">
      <dgm:prSet/>
      <dgm:spPr/>
      <dgm:t>
        <a:bodyPr/>
        <a:lstStyle/>
        <a:p>
          <a:endParaRPr lang="en-US"/>
        </a:p>
      </dgm:t>
    </dgm:pt>
    <dgm:pt modelId="{27928F20-62B6-40EC-8038-80EA1670041D}">
      <dgm:prSet phldrT="[Text]"/>
      <dgm:spPr>
        <a:solidFill>
          <a:srgbClr val="002060"/>
        </a:solidFill>
      </dgm:spPr>
      <dgm:t>
        <a:bodyPr/>
        <a:lstStyle/>
        <a:p>
          <a:r>
            <a:rPr lang="en-US" b="1" dirty="0"/>
            <a:t>Family</a:t>
          </a:r>
        </a:p>
      </dgm:t>
    </dgm:pt>
    <dgm:pt modelId="{0483BD0D-0264-466C-A1FB-B6045B4EB745}" type="parTrans" cxnId="{2D098922-75F8-495D-B358-718CDD102C44}">
      <dgm:prSet/>
      <dgm:spPr/>
      <dgm:t>
        <a:bodyPr/>
        <a:lstStyle/>
        <a:p>
          <a:endParaRPr lang="en-US"/>
        </a:p>
      </dgm:t>
    </dgm:pt>
    <dgm:pt modelId="{EE912693-DC1E-4BBE-8A29-F49F6ED72483}" type="sibTrans" cxnId="{2D098922-75F8-495D-B358-718CDD102C44}">
      <dgm:prSet/>
      <dgm:spPr/>
      <dgm:t>
        <a:bodyPr/>
        <a:lstStyle/>
        <a:p>
          <a:endParaRPr lang="en-US"/>
        </a:p>
      </dgm:t>
    </dgm:pt>
    <dgm:pt modelId="{B64C0A1F-A609-4A3C-BEDF-CA61E9ADF9DA}">
      <dgm:prSet phldrT="[Text]"/>
      <dgm:spPr/>
      <dgm:t>
        <a:bodyPr/>
        <a:lstStyle/>
        <a:p>
          <a:r>
            <a:rPr lang="en-US" b="1" dirty="0"/>
            <a:t>Individual</a:t>
          </a:r>
        </a:p>
      </dgm:t>
    </dgm:pt>
    <dgm:pt modelId="{33BAA503-68BC-4189-8572-103BAB8E924A}" type="parTrans" cxnId="{9AF28892-7D83-4B2B-97BC-4F8C7EBC0857}">
      <dgm:prSet/>
      <dgm:spPr/>
      <dgm:t>
        <a:bodyPr/>
        <a:lstStyle/>
        <a:p>
          <a:endParaRPr lang="en-US"/>
        </a:p>
      </dgm:t>
    </dgm:pt>
    <dgm:pt modelId="{15E84144-06CF-4BA3-A8E1-D8FE66B39D7A}" type="sibTrans" cxnId="{9AF28892-7D83-4B2B-97BC-4F8C7EBC0857}">
      <dgm:prSet/>
      <dgm:spPr/>
      <dgm:t>
        <a:bodyPr/>
        <a:lstStyle/>
        <a:p>
          <a:endParaRPr lang="en-US"/>
        </a:p>
      </dgm:t>
    </dgm:pt>
    <dgm:pt modelId="{F7A9ACA8-4FDD-409C-8E9D-8A3061AC61AB}">
      <dgm:prSet phldrT="[Text]"/>
      <dgm:spPr>
        <a:solidFill>
          <a:srgbClr val="0070C0"/>
        </a:solidFill>
      </dgm:spPr>
      <dgm:t>
        <a:bodyPr/>
        <a:lstStyle/>
        <a:p>
          <a:r>
            <a:rPr lang="en-US" b="1" dirty="0"/>
            <a:t>Culture</a:t>
          </a:r>
        </a:p>
      </dgm:t>
      <dgm:extLst>
        <a:ext uri="{E40237B7-FDA0-4F09-8148-C483321AD2D9}">
          <dgm14:cNvPr xmlns:dgm14="http://schemas.microsoft.com/office/drawing/2010/diagram" id="0" name="" descr="Inter-relationship of individual, family, healthcare system and culture. "/>
        </a:ext>
      </dgm:extLst>
    </dgm:pt>
    <dgm:pt modelId="{6807FC95-BB9C-4C3B-93D7-9516E868E258}" type="parTrans" cxnId="{4FA60943-20F3-4D3C-B7F0-1DB192BA076D}">
      <dgm:prSet/>
      <dgm:spPr/>
      <dgm:t>
        <a:bodyPr/>
        <a:lstStyle/>
        <a:p>
          <a:endParaRPr lang="en-US"/>
        </a:p>
      </dgm:t>
    </dgm:pt>
    <dgm:pt modelId="{180F21C8-8650-4400-B832-7858C3F63557}" type="sibTrans" cxnId="{4FA60943-20F3-4D3C-B7F0-1DB192BA076D}">
      <dgm:prSet/>
      <dgm:spPr/>
      <dgm:t>
        <a:bodyPr/>
        <a:lstStyle/>
        <a:p>
          <a:endParaRPr lang="en-US"/>
        </a:p>
      </dgm:t>
    </dgm:pt>
    <dgm:pt modelId="{B9DA4D31-701E-48F4-90BF-431831C7DEA6}" type="pres">
      <dgm:prSet presAssocID="{7F9F0FED-0C9C-4626-A459-F03D507D2676}" presName="Name0" presStyleCnt="0">
        <dgm:presLayoutVars>
          <dgm:chMax val="7"/>
          <dgm:resizeHandles val="exact"/>
        </dgm:presLayoutVars>
      </dgm:prSet>
      <dgm:spPr/>
    </dgm:pt>
    <dgm:pt modelId="{F03189E7-E43C-4D6D-9CAC-C2FB7417A8BE}" type="pres">
      <dgm:prSet presAssocID="{7F9F0FED-0C9C-4626-A459-F03D507D2676}" presName="comp1" presStyleCnt="0"/>
      <dgm:spPr/>
    </dgm:pt>
    <dgm:pt modelId="{D47A2C38-7331-45E3-A0CE-01510779D906}" type="pres">
      <dgm:prSet presAssocID="{7F9F0FED-0C9C-4626-A459-F03D507D2676}" presName="circle1" presStyleLbl="node1" presStyleIdx="0" presStyleCnt="4" custLinFactNeighborX="2108" custLinFactNeighborY="332"/>
      <dgm:spPr/>
    </dgm:pt>
    <dgm:pt modelId="{3285FCE1-0224-45D7-8A20-1AA5D407E9C9}" type="pres">
      <dgm:prSet presAssocID="{7F9F0FED-0C9C-4626-A459-F03D507D2676}" presName="c1text" presStyleLbl="node1" presStyleIdx="0" presStyleCnt="4">
        <dgm:presLayoutVars>
          <dgm:bulletEnabled val="1"/>
        </dgm:presLayoutVars>
      </dgm:prSet>
      <dgm:spPr/>
    </dgm:pt>
    <dgm:pt modelId="{9B20F14B-4A85-4578-AB6D-2E30FEDC19E5}" type="pres">
      <dgm:prSet presAssocID="{7F9F0FED-0C9C-4626-A459-F03D507D2676}" presName="comp2" presStyleCnt="0"/>
      <dgm:spPr/>
    </dgm:pt>
    <dgm:pt modelId="{FE7850C2-D5FB-4D55-AF8C-4FD2772F3A22}" type="pres">
      <dgm:prSet presAssocID="{7F9F0FED-0C9C-4626-A459-F03D507D2676}" presName="circle2" presStyleLbl="node1" presStyleIdx="1" presStyleCnt="4"/>
      <dgm:spPr/>
    </dgm:pt>
    <dgm:pt modelId="{E94E2DD1-EBB2-41AF-AC9A-ABD2A9B54129}" type="pres">
      <dgm:prSet presAssocID="{7F9F0FED-0C9C-4626-A459-F03D507D2676}" presName="c2text" presStyleLbl="node1" presStyleIdx="1" presStyleCnt="4">
        <dgm:presLayoutVars>
          <dgm:bulletEnabled val="1"/>
        </dgm:presLayoutVars>
      </dgm:prSet>
      <dgm:spPr/>
    </dgm:pt>
    <dgm:pt modelId="{B273E71A-F0A1-48D8-A96A-4F366496B5C8}" type="pres">
      <dgm:prSet presAssocID="{7F9F0FED-0C9C-4626-A459-F03D507D2676}" presName="comp3" presStyleCnt="0"/>
      <dgm:spPr/>
    </dgm:pt>
    <dgm:pt modelId="{938807B1-529F-46C0-BD64-775B311C1C4B}" type="pres">
      <dgm:prSet presAssocID="{7F9F0FED-0C9C-4626-A459-F03D507D2676}" presName="circle3" presStyleLbl="node1" presStyleIdx="2" presStyleCnt="4"/>
      <dgm:spPr/>
    </dgm:pt>
    <dgm:pt modelId="{2D414520-08DE-457A-BD32-05FC804AA8B5}" type="pres">
      <dgm:prSet presAssocID="{7F9F0FED-0C9C-4626-A459-F03D507D2676}" presName="c3text" presStyleLbl="node1" presStyleIdx="2" presStyleCnt="4">
        <dgm:presLayoutVars>
          <dgm:bulletEnabled val="1"/>
        </dgm:presLayoutVars>
      </dgm:prSet>
      <dgm:spPr/>
    </dgm:pt>
    <dgm:pt modelId="{9E6172D6-DC9E-450A-B895-6B2F1EDCB7D3}" type="pres">
      <dgm:prSet presAssocID="{7F9F0FED-0C9C-4626-A459-F03D507D2676}" presName="comp4" presStyleCnt="0"/>
      <dgm:spPr/>
    </dgm:pt>
    <dgm:pt modelId="{72BAA00F-B70C-49A0-8197-25AC68EEC68A}" type="pres">
      <dgm:prSet presAssocID="{7F9F0FED-0C9C-4626-A459-F03D507D2676}" presName="circle4" presStyleLbl="node1" presStyleIdx="3" presStyleCnt="4"/>
      <dgm:spPr/>
    </dgm:pt>
    <dgm:pt modelId="{69B72432-D161-458B-90D2-7C60867D8F8D}" type="pres">
      <dgm:prSet presAssocID="{7F9F0FED-0C9C-4626-A459-F03D507D2676}" presName="c4text" presStyleLbl="node1" presStyleIdx="3" presStyleCnt="4">
        <dgm:presLayoutVars>
          <dgm:bulletEnabled val="1"/>
        </dgm:presLayoutVars>
      </dgm:prSet>
      <dgm:spPr/>
    </dgm:pt>
  </dgm:ptLst>
  <dgm:cxnLst>
    <dgm:cxn modelId="{4EA50E01-81F0-412B-8A1A-C9F11B73251B}" type="presOf" srcId="{0B5BA8DD-9D96-4DF1-9EE0-A944BF4FD058}" destId="{E94E2DD1-EBB2-41AF-AC9A-ABD2A9B54129}" srcOrd="1" destOrd="0" presId="urn:microsoft.com/office/officeart/2005/8/layout/venn2"/>
    <dgm:cxn modelId="{47AA5E02-3AB8-48EE-AD7E-235633F1C1ED}" srcId="{7F9F0FED-0C9C-4626-A459-F03D507D2676}" destId="{0B5BA8DD-9D96-4DF1-9EE0-A944BF4FD058}" srcOrd="1" destOrd="0" parTransId="{4B23414C-559D-4702-84B7-B948F3E5F150}" sibTransId="{5764DBEF-2C90-423C-997C-F6D0DDF34615}"/>
    <dgm:cxn modelId="{D4B0AE12-F6FB-4823-B810-6B55EE130114}" type="presOf" srcId="{27928F20-62B6-40EC-8038-80EA1670041D}" destId="{938807B1-529F-46C0-BD64-775B311C1C4B}" srcOrd="0" destOrd="0" presId="urn:microsoft.com/office/officeart/2005/8/layout/venn2"/>
    <dgm:cxn modelId="{2D098922-75F8-495D-B358-718CDD102C44}" srcId="{7F9F0FED-0C9C-4626-A459-F03D507D2676}" destId="{27928F20-62B6-40EC-8038-80EA1670041D}" srcOrd="2" destOrd="0" parTransId="{0483BD0D-0264-466C-A1FB-B6045B4EB745}" sibTransId="{EE912693-DC1E-4BBE-8A29-F49F6ED72483}"/>
    <dgm:cxn modelId="{4FA60943-20F3-4D3C-B7F0-1DB192BA076D}" srcId="{7F9F0FED-0C9C-4626-A459-F03D507D2676}" destId="{F7A9ACA8-4FDD-409C-8E9D-8A3061AC61AB}" srcOrd="0" destOrd="0" parTransId="{6807FC95-BB9C-4C3B-93D7-9516E868E258}" sibTransId="{180F21C8-8650-4400-B832-7858C3F63557}"/>
    <dgm:cxn modelId="{17DFE74E-CF63-485C-A1AF-7FBA356C1D24}" type="presOf" srcId="{B64C0A1F-A609-4A3C-BEDF-CA61E9ADF9DA}" destId="{69B72432-D161-458B-90D2-7C60867D8F8D}" srcOrd="1" destOrd="0" presId="urn:microsoft.com/office/officeart/2005/8/layout/venn2"/>
    <dgm:cxn modelId="{C6C9EC7F-1443-4221-A33A-B69C11579F3F}" type="presOf" srcId="{B64C0A1F-A609-4A3C-BEDF-CA61E9ADF9DA}" destId="{72BAA00F-B70C-49A0-8197-25AC68EEC68A}" srcOrd="0" destOrd="0" presId="urn:microsoft.com/office/officeart/2005/8/layout/venn2"/>
    <dgm:cxn modelId="{9AF28892-7D83-4B2B-97BC-4F8C7EBC0857}" srcId="{7F9F0FED-0C9C-4626-A459-F03D507D2676}" destId="{B64C0A1F-A609-4A3C-BEDF-CA61E9ADF9DA}" srcOrd="3" destOrd="0" parTransId="{33BAA503-68BC-4189-8572-103BAB8E924A}" sibTransId="{15E84144-06CF-4BA3-A8E1-D8FE66B39D7A}"/>
    <dgm:cxn modelId="{EAFF66A4-A89E-4C66-BC55-D9B7A9FBDECB}" type="presOf" srcId="{27928F20-62B6-40EC-8038-80EA1670041D}" destId="{2D414520-08DE-457A-BD32-05FC804AA8B5}" srcOrd="1" destOrd="0" presId="urn:microsoft.com/office/officeart/2005/8/layout/venn2"/>
    <dgm:cxn modelId="{1258D5AD-7DCE-4572-8BF9-CF3DCB140E86}" type="presOf" srcId="{0B5BA8DD-9D96-4DF1-9EE0-A944BF4FD058}" destId="{FE7850C2-D5FB-4D55-AF8C-4FD2772F3A22}" srcOrd="0" destOrd="0" presId="urn:microsoft.com/office/officeart/2005/8/layout/venn2"/>
    <dgm:cxn modelId="{838415C3-BF2C-4F8B-AA08-C70484E73419}" type="presOf" srcId="{7F9F0FED-0C9C-4626-A459-F03D507D2676}" destId="{B9DA4D31-701E-48F4-90BF-431831C7DEA6}" srcOrd="0" destOrd="0" presId="urn:microsoft.com/office/officeart/2005/8/layout/venn2"/>
    <dgm:cxn modelId="{64C357D2-5286-4B76-BF5B-FF4CE9B33BD6}" type="presOf" srcId="{F7A9ACA8-4FDD-409C-8E9D-8A3061AC61AB}" destId="{3285FCE1-0224-45D7-8A20-1AA5D407E9C9}" srcOrd="1" destOrd="0" presId="urn:microsoft.com/office/officeart/2005/8/layout/venn2"/>
    <dgm:cxn modelId="{29E000E4-5978-4BE0-9D45-AD501AA63DCA}" type="presOf" srcId="{F7A9ACA8-4FDD-409C-8E9D-8A3061AC61AB}" destId="{D47A2C38-7331-45E3-A0CE-01510779D906}" srcOrd="0" destOrd="0" presId="urn:microsoft.com/office/officeart/2005/8/layout/venn2"/>
    <dgm:cxn modelId="{65DC4B2D-EC16-47B8-BDA2-69E38B6887D8}" type="presParOf" srcId="{B9DA4D31-701E-48F4-90BF-431831C7DEA6}" destId="{F03189E7-E43C-4D6D-9CAC-C2FB7417A8BE}" srcOrd="0" destOrd="0" presId="urn:microsoft.com/office/officeart/2005/8/layout/venn2"/>
    <dgm:cxn modelId="{E78EA0C7-9733-4187-9787-9ED7282D891A}" type="presParOf" srcId="{F03189E7-E43C-4D6D-9CAC-C2FB7417A8BE}" destId="{D47A2C38-7331-45E3-A0CE-01510779D906}" srcOrd="0" destOrd="0" presId="urn:microsoft.com/office/officeart/2005/8/layout/venn2"/>
    <dgm:cxn modelId="{E9734117-7882-402F-AB3A-F38997FA4F5D}" type="presParOf" srcId="{F03189E7-E43C-4D6D-9CAC-C2FB7417A8BE}" destId="{3285FCE1-0224-45D7-8A20-1AA5D407E9C9}" srcOrd="1" destOrd="0" presId="urn:microsoft.com/office/officeart/2005/8/layout/venn2"/>
    <dgm:cxn modelId="{EC6FDB11-05FD-48B4-82E7-A50D702C7636}" type="presParOf" srcId="{B9DA4D31-701E-48F4-90BF-431831C7DEA6}" destId="{9B20F14B-4A85-4578-AB6D-2E30FEDC19E5}" srcOrd="1" destOrd="0" presId="urn:microsoft.com/office/officeart/2005/8/layout/venn2"/>
    <dgm:cxn modelId="{DF1A16B6-1F4C-4F2E-9C3F-BC74961ED0A0}" type="presParOf" srcId="{9B20F14B-4A85-4578-AB6D-2E30FEDC19E5}" destId="{FE7850C2-D5FB-4D55-AF8C-4FD2772F3A22}" srcOrd="0" destOrd="0" presId="urn:microsoft.com/office/officeart/2005/8/layout/venn2"/>
    <dgm:cxn modelId="{7D80C394-FF84-417F-B871-279B481ED301}" type="presParOf" srcId="{9B20F14B-4A85-4578-AB6D-2E30FEDC19E5}" destId="{E94E2DD1-EBB2-41AF-AC9A-ABD2A9B54129}" srcOrd="1" destOrd="0" presId="urn:microsoft.com/office/officeart/2005/8/layout/venn2"/>
    <dgm:cxn modelId="{A94787EC-A8E4-4899-9BFA-99D66FA70CC2}" type="presParOf" srcId="{B9DA4D31-701E-48F4-90BF-431831C7DEA6}" destId="{B273E71A-F0A1-48D8-A96A-4F366496B5C8}" srcOrd="2" destOrd="0" presId="urn:microsoft.com/office/officeart/2005/8/layout/venn2"/>
    <dgm:cxn modelId="{3D18948B-2926-4621-909F-82A93AE6647F}" type="presParOf" srcId="{B273E71A-F0A1-48D8-A96A-4F366496B5C8}" destId="{938807B1-529F-46C0-BD64-775B311C1C4B}" srcOrd="0" destOrd="0" presId="urn:microsoft.com/office/officeart/2005/8/layout/venn2"/>
    <dgm:cxn modelId="{9559CB65-4728-4106-9EDF-2F7FE53A78C9}" type="presParOf" srcId="{B273E71A-F0A1-48D8-A96A-4F366496B5C8}" destId="{2D414520-08DE-457A-BD32-05FC804AA8B5}" srcOrd="1" destOrd="0" presId="urn:microsoft.com/office/officeart/2005/8/layout/venn2"/>
    <dgm:cxn modelId="{14B220D8-9F0C-430B-B171-FBB912ABF0B3}" type="presParOf" srcId="{B9DA4D31-701E-48F4-90BF-431831C7DEA6}" destId="{9E6172D6-DC9E-450A-B895-6B2F1EDCB7D3}" srcOrd="3" destOrd="0" presId="urn:microsoft.com/office/officeart/2005/8/layout/venn2"/>
    <dgm:cxn modelId="{6EF3D917-D54C-4775-A1A7-F72406E34FC9}" type="presParOf" srcId="{9E6172D6-DC9E-450A-B895-6B2F1EDCB7D3}" destId="{72BAA00F-B70C-49A0-8197-25AC68EEC68A}" srcOrd="0" destOrd="0" presId="urn:microsoft.com/office/officeart/2005/8/layout/venn2"/>
    <dgm:cxn modelId="{3F7183DB-0D3B-43F6-A28A-B2AEB363B97C}" type="presParOf" srcId="{9E6172D6-DC9E-450A-B895-6B2F1EDCB7D3}" destId="{69B72432-D161-458B-90D2-7C60867D8F8D}"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04542-EF33-4A12-ACA9-C2785683D2C3}">
      <dsp:nvSpPr>
        <dsp:cNvPr id="0" name=""/>
        <dsp:cNvSpPr/>
      </dsp:nvSpPr>
      <dsp:spPr>
        <a:xfrm>
          <a:off x="0" y="0"/>
          <a:ext cx="9823489" cy="1386000"/>
        </a:xfrm>
        <a:prstGeom prst="rect">
          <a:avLst/>
        </a:prstGeom>
        <a:no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B3662958-990A-4490-A9AF-5C1D2CA026FB}">
      <dsp:nvSpPr>
        <dsp:cNvPr id="0" name=""/>
        <dsp:cNvSpPr/>
      </dsp:nvSpPr>
      <dsp:spPr>
        <a:xfrm>
          <a:off x="529702" y="323942"/>
          <a:ext cx="8662529" cy="809624"/>
        </a:xfrm>
        <a:prstGeom prst="roundRect">
          <a:avLst/>
        </a:prstGeom>
        <a:solidFill>
          <a:srgbClr val="3098CE"/>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9913" tIns="0" rIns="259913" bIns="0" numCol="1" spcCol="1270" anchor="ctr" anchorCtr="0">
          <a:noAutofit/>
        </a:bodyPr>
        <a:lstStyle/>
        <a:p>
          <a:pPr marL="0" lvl="0" indent="0" algn="l" defTabSz="889000">
            <a:lnSpc>
              <a:spcPct val="90000"/>
            </a:lnSpc>
            <a:spcBef>
              <a:spcPct val="0"/>
            </a:spcBef>
            <a:spcAft>
              <a:spcPct val="35000"/>
            </a:spcAft>
            <a:buNone/>
          </a:pPr>
          <a:r>
            <a:rPr lang="en-US" sz="2000" b="0" i="0" kern="1200" dirty="0">
              <a:solidFill>
                <a:schemeClr val="bg1"/>
              </a:solidFill>
              <a:latin typeface="Arial" panose="020B0604020202020204" pitchFamily="34" charset="0"/>
              <a:cs typeface="Arial" panose="020B0604020202020204" pitchFamily="34" charset="0"/>
            </a:rPr>
            <a:t>What is Trauma? </a:t>
          </a:r>
        </a:p>
      </dsp:txBody>
      <dsp:txXfrm>
        <a:off x="569225" y="363465"/>
        <a:ext cx="8583483" cy="730578"/>
      </dsp:txXfrm>
    </dsp:sp>
    <dsp:sp modelId="{0BB3DB8E-8578-442F-8891-A69955025CFF}">
      <dsp:nvSpPr>
        <dsp:cNvPr id="0" name=""/>
        <dsp:cNvSpPr/>
      </dsp:nvSpPr>
      <dsp:spPr>
        <a:xfrm>
          <a:off x="0" y="1730005"/>
          <a:ext cx="9823489" cy="1386000"/>
        </a:xfrm>
        <a:prstGeom prst="rect">
          <a:avLst/>
        </a:prstGeom>
        <a:no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BF7D2436-F9AB-4EC0-84D9-F3464F8CB094}">
      <dsp:nvSpPr>
        <dsp:cNvPr id="0" name=""/>
        <dsp:cNvSpPr/>
      </dsp:nvSpPr>
      <dsp:spPr>
        <a:xfrm>
          <a:off x="491174" y="1714613"/>
          <a:ext cx="8662529" cy="827191"/>
        </a:xfrm>
        <a:prstGeom prst="roundRect">
          <a:avLst/>
        </a:prstGeom>
        <a:solidFill>
          <a:srgbClr val="4173BB"/>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9913" tIns="0" rIns="259913"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1"/>
              </a:solidFill>
              <a:latin typeface="Arial" panose="020B0604020202020204" pitchFamily="34" charset="0"/>
              <a:cs typeface="Arial" panose="020B0604020202020204" pitchFamily="34" charset="0"/>
            </a:rPr>
            <a:t>The 4-R’s of A Trauma-Informed Approach</a:t>
          </a:r>
        </a:p>
      </dsp:txBody>
      <dsp:txXfrm>
        <a:off x="531554" y="1754993"/>
        <a:ext cx="8581769" cy="746431"/>
      </dsp:txXfrm>
    </dsp:sp>
    <dsp:sp modelId="{F8CCE0B4-0432-46AA-8674-5898240FABD8}">
      <dsp:nvSpPr>
        <dsp:cNvPr id="0" name=""/>
        <dsp:cNvSpPr/>
      </dsp:nvSpPr>
      <dsp:spPr>
        <a:xfrm>
          <a:off x="0" y="3454504"/>
          <a:ext cx="9823489" cy="1386000"/>
        </a:xfrm>
        <a:prstGeom prst="rect">
          <a:avLst/>
        </a:prstGeom>
        <a:no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0FE324A4-91EC-48E8-BAC9-FF7224FBA02F}">
      <dsp:nvSpPr>
        <dsp:cNvPr id="0" name=""/>
        <dsp:cNvSpPr/>
      </dsp:nvSpPr>
      <dsp:spPr>
        <a:xfrm>
          <a:off x="515639" y="3077098"/>
          <a:ext cx="8690654" cy="853299"/>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9913" tIns="0" rIns="259913"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1"/>
              </a:solidFill>
            </a:rPr>
            <a:t>Additional Resources</a:t>
          </a:r>
        </a:p>
      </dsp:txBody>
      <dsp:txXfrm>
        <a:off x="557294" y="3118753"/>
        <a:ext cx="8607344" cy="7699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BBD03-7BDA-4DFF-96FA-FC33AE377F12}">
      <dsp:nvSpPr>
        <dsp:cNvPr id="0" name=""/>
        <dsp:cNvSpPr/>
      </dsp:nvSpPr>
      <dsp:spPr>
        <a:xfrm>
          <a:off x="0" y="3521855"/>
          <a:ext cx="7534123" cy="770495"/>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Resist</a:t>
          </a:r>
        </a:p>
      </dsp:txBody>
      <dsp:txXfrm>
        <a:off x="0" y="3521855"/>
        <a:ext cx="7534123" cy="770495"/>
      </dsp:txXfrm>
    </dsp:sp>
    <dsp:sp modelId="{D9652792-C7C6-4580-B709-7854916B0890}">
      <dsp:nvSpPr>
        <dsp:cNvPr id="0" name=""/>
        <dsp:cNvSpPr/>
      </dsp:nvSpPr>
      <dsp:spPr>
        <a:xfrm rot="10800000">
          <a:off x="0" y="2348390"/>
          <a:ext cx="7534123" cy="1185022"/>
        </a:xfrm>
        <a:prstGeom prst="upArrowCallout">
          <a:avLst/>
        </a:prstGeom>
        <a:solidFill>
          <a:schemeClr val="accent1">
            <a:shade val="80000"/>
            <a:hueOff val="116428"/>
            <a:satOff val="-2085"/>
            <a:lumOff val="8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Respond</a:t>
          </a:r>
        </a:p>
      </dsp:txBody>
      <dsp:txXfrm rot="10800000">
        <a:off x="0" y="2348390"/>
        <a:ext cx="7534123" cy="769992"/>
      </dsp:txXfrm>
    </dsp:sp>
    <dsp:sp modelId="{F8EB8E42-04CB-441A-AD78-0C20AD73CBA2}">
      <dsp:nvSpPr>
        <dsp:cNvPr id="0" name=""/>
        <dsp:cNvSpPr/>
      </dsp:nvSpPr>
      <dsp:spPr>
        <a:xfrm rot="10800000">
          <a:off x="0" y="1174924"/>
          <a:ext cx="7534123" cy="1185022"/>
        </a:xfrm>
        <a:prstGeom prst="upArrowCallout">
          <a:avLst/>
        </a:prstGeom>
        <a:solidFill>
          <a:schemeClr val="accent1">
            <a:shade val="80000"/>
            <a:hueOff val="232855"/>
            <a:satOff val="-4171"/>
            <a:lumOff val="17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Recognize</a:t>
          </a:r>
        </a:p>
      </dsp:txBody>
      <dsp:txXfrm rot="10800000">
        <a:off x="0" y="1174924"/>
        <a:ext cx="7534123" cy="769992"/>
      </dsp:txXfrm>
    </dsp:sp>
    <dsp:sp modelId="{2D5E1657-0380-4BC3-A5CF-5525E9D89178}">
      <dsp:nvSpPr>
        <dsp:cNvPr id="0" name=""/>
        <dsp:cNvSpPr/>
      </dsp:nvSpPr>
      <dsp:spPr>
        <a:xfrm rot="10800000">
          <a:off x="0" y="0"/>
          <a:ext cx="7534123" cy="1185022"/>
        </a:xfrm>
        <a:prstGeom prst="upArrowCallou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Realize</a:t>
          </a:r>
        </a:p>
      </dsp:txBody>
      <dsp:txXfrm rot="10800000">
        <a:off x="0" y="0"/>
        <a:ext cx="7534123" cy="7699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2D81D1-90DD-4BA7-8567-2C42AAB512B0}">
      <dsp:nvSpPr>
        <dsp:cNvPr id="0" name=""/>
        <dsp:cNvSpPr/>
      </dsp:nvSpPr>
      <dsp:spPr>
        <a:xfrm>
          <a:off x="726374" y="333"/>
          <a:ext cx="2089918" cy="1253951"/>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Medical Trauma </a:t>
          </a:r>
        </a:p>
      </dsp:txBody>
      <dsp:txXfrm>
        <a:off x="726374" y="333"/>
        <a:ext cx="2089918" cy="1253951"/>
      </dsp:txXfrm>
    </dsp:sp>
    <dsp:sp modelId="{EEB7607B-0B0F-4B07-8111-AB70AE9824F0}">
      <dsp:nvSpPr>
        <dsp:cNvPr id="0" name=""/>
        <dsp:cNvSpPr/>
      </dsp:nvSpPr>
      <dsp:spPr>
        <a:xfrm>
          <a:off x="3025284" y="333"/>
          <a:ext cx="2089918" cy="1253951"/>
        </a:xfrm>
        <a:prstGeom prst="rect">
          <a:avLst/>
        </a:prstGeom>
        <a:solidFill>
          <a:schemeClr val="accent1">
            <a:shade val="50000"/>
            <a:hueOff val="67082"/>
            <a:satOff val="-1634"/>
            <a:lumOff val="71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Acute/Single Event</a:t>
          </a:r>
        </a:p>
      </dsp:txBody>
      <dsp:txXfrm>
        <a:off x="3025284" y="333"/>
        <a:ext cx="2089918" cy="1253951"/>
      </dsp:txXfrm>
    </dsp:sp>
    <dsp:sp modelId="{81D4B436-D30C-4C4D-9EBE-5D1039E21E15}">
      <dsp:nvSpPr>
        <dsp:cNvPr id="0" name=""/>
        <dsp:cNvSpPr/>
      </dsp:nvSpPr>
      <dsp:spPr>
        <a:xfrm>
          <a:off x="5324195" y="333"/>
          <a:ext cx="2089918" cy="1253951"/>
        </a:xfrm>
        <a:prstGeom prst="rect">
          <a:avLst/>
        </a:prstGeom>
        <a:solidFill>
          <a:schemeClr val="accent1">
            <a:shade val="50000"/>
            <a:hueOff val="134164"/>
            <a:satOff val="-3267"/>
            <a:lumOff val="142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Allostatic Load </a:t>
          </a:r>
        </a:p>
      </dsp:txBody>
      <dsp:txXfrm>
        <a:off x="5324195" y="333"/>
        <a:ext cx="2089918" cy="1253951"/>
      </dsp:txXfrm>
    </dsp:sp>
    <dsp:sp modelId="{860884C0-5817-4067-A6D4-416CB89E84C8}">
      <dsp:nvSpPr>
        <dsp:cNvPr id="0" name=""/>
        <dsp:cNvSpPr/>
      </dsp:nvSpPr>
      <dsp:spPr>
        <a:xfrm>
          <a:off x="7623106" y="333"/>
          <a:ext cx="2089918" cy="1253951"/>
        </a:xfrm>
        <a:prstGeom prst="rect">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Attachment Related </a:t>
          </a:r>
        </a:p>
      </dsp:txBody>
      <dsp:txXfrm>
        <a:off x="7623106" y="333"/>
        <a:ext cx="2089918" cy="1253951"/>
      </dsp:txXfrm>
    </dsp:sp>
    <dsp:sp modelId="{A55E8AEE-AF4A-4512-B6E4-06688513E7AF}">
      <dsp:nvSpPr>
        <dsp:cNvPr id="0" name=""/>
        <dsp:cNvSpPr/>
      </dsp:nvSpPr>
      <dsp:spPr>
        <a:xfrm>
          <a:off x="726374" y="1463276"/>
          <a:ext cx="2089918" cy="1253951"/>
        </a:xfrm>
        <a:prstGeom prst="rect">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War Trauma </a:t>
          </a:r>
        </a:p>
      </dsp:txBody>
      <dsp:txXfrm>
        <a:off x="726374" y="1463276"/>
        <a:ext cx="2089918" cy="1253951"/>
      </dsp:txXfrm>
    </dsp:sp>
    <dsp:sp modelId="{9E3545B8-0BA1-4145-9646-A9932D086925}">
      <dsp:nvSpPr>
        <dsp:cNvPr id="0" name=""/>
        <dsp:cNvSpPr/>
      </dsp:nvSpPr>
      <dsp:spPr>
        <a:xfrm>
          <a:off x="3025284" y="1463276"/>
          <a:ext cx="2089918" cy="1253951"/>
        </a:xfrm>
        <a:prstGeom prst="rect">
          <a:avLst/>
        </a:prstGeom>
        <a:solidFill>
          <a:schemeClr val="accent1">
            <a:shade val="50000"/>
            <a:hueOff val="335411"/>
            <a:satOff val="-8168"/>
            <a:lumOff val="357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Complex </a:t>
          </a:r>
        </a:p>
      </dsp:txBody>
      <dsp:txXfrm>
        <a:off x="3025284" y="1463276"/>
        <a:ext cx="2089918" cy="1253951"/>
      </dsp:txXfrm>
    </dsp:sp>
    <dsp:sp modelId="{BB9D51D6-FF4C-49FB-AF75-2FA811A9A812}">
      <dsp:nvSpPr>
        <dsp:cNvPr id="0" name=""/>
        <dsp:cNvSpPr/>
      </dsp:nvSpPr>
      <dsp:spPr>
        <a:xfrm>
          <a:off x="5324195" y="1463276"/>
          <a:ext cx="2089918" cy="1253951"/>
        </a:xfrm>
        <a:prstGeom prst="rect">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Chronic Toxic Stress </a:t>
          </a:r>
        </a:p>
      </dsp:txBody>
      <dsp:txXfrm>
        <a:off x="5324195" y="1463276"/>
        <a:ext cx="2089918" cy="1253951"/>
      </dsp:txXfrm>
    </dsp:sp>
    <dsp:sp modelId="{1C588FC7-9AC3-4FED-BF9A-A6595E4D1C06}">
      <dsp:nvSpPr>
        <dsp:cNvPr id="0" name=""/>
        <dsp:cNvSpPr/>
      </dsp:nvSpPr>
      <dsp:spPr>
        <a:xfrm>
          <a:off x="7623106" y="1463276"/>
          <a:ext cx="2089918" cy="1253951"/>
        </a:xfrm>
        <a:prstGeom prst="rect">
          <a:avLst/>
        </a:prstGeom>
        <a:solidFill>
          <a:schemeClr val="accent1">
            <a:shade val="50000"/>
            <a:hueOff val="335411"/>
            <a:satOff val="-8168"/>
            <a:lumOff val="357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System Induced </a:t>
          </a:r>
        </a:p>
      </dsp:txBody>
      <dsp:txXfrm>
        <a:off x="7623106" y="1463276"/>
        <a:ext cx="2089918" cy="1253951"/>
      </dsp:txXfrm>
    </dsp:sp>
    <dsp:sp modelId="{A5392B94-DDB7-4C64-8E1C-520B090F1F9B}">
      <dsp:nvSpPr>
        <dsp:cNvPr id="0" name=""/>
        <dsp:cNvSpPr/>
      </dsp:nvSpPr>
      <dsp:spPr>
        <a:xfrm>
          <a:off x="726374" y="2926219"/>
          <a:ext cx="2089918" cy="1253951"/>
        </a:xfrm>
        <a:prstGeom prst="rect">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Relational </a:t>
          </a:r>
        </a:p>
      </dsp:txBody>
      <dsp:txXfrm>
        <a:off x="726374" y="2926219"/>
        <a:ext cx="2089918" cy="1253951"/>
      </dsp:txXfrm>
    </dsp:sp>
    <dsp:sp modelId="{B832CA31-A73D-4FCE-92F8-82F72CBAC871}">
      <dsp:nvSpPr>
        <dsp:cNvPr id="0" name=""/>
        <dsp:cNvSpPr/>
      </dsp:nvSpPr>
      <dsp:spPr>
        <a:xfrm>
          <a:off x="3025284" y="2926219"/>
          <a:ext cx="2089918" cy="1253951"/>
        </a:xfrm>
        <a:prstGeom prst="rect">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Situational</a:t>
          </a:r>
          <a:r>
            <a:rPr lang="en-US" sz="1600" b="1" kern="1200" dirty="0"/>
            <a:t> </a:t>
          </a:r>
        </a:p>
      </dsp:txBody>
      <dsp:txXfrm>
        <a:off x="3025284" y="2926219"/>
        <a:ext cx="2089918" cy="1253951"/>
      </dsp:txXfrm>
    </dsp:sp>
    <dsp:sp modelId="{5E798483-D05E-4322-8775-1BE84546D721}">
      <dsp:nvSpPr>
        <dsp:cNvPr id="0" name=""/>
        <dsp:cNvSpPr/>
      </dsp:nvSpPr>
      <dsp:spPr>
        <a:xfrm>
          <a:off x="5324195" y="2926219"/>
          <a:ext cx="2089918" cy="1253951"/>
        </a:xfrm>
        <a:prstGeom prst="rect">
          <a:avLst/>
        </a:prstGeom>
        <a:solidFill>
          <a:schemeClr val="accent1">
            <a:shade val="50000"/>
            <a:hueOff val="134164"/>
            <a:satOff val="-3267"/>
            <a:lumOff val="142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Unprocessed Memories </a:t>
          </a:r>
        </a:p>
      </dsp:txBody>
      <dsp:txXfrm>
        <a:off x="5324195" y="2926219"/>
        <a:ext cx="2089918" cy="1253951"/>
      </dsp:txXfrm>
    </dsp:sp>
    <dsp:sp modelId="{BED8FA10-9238-45AB-8C9C-9F395B5DDBA2}">
      <dsp:nvSpPr>
        <dsp:cNvPr id="0" name=""/>
        <dsp:cNvSpPr/>
      </dsp:nvSpPr>
      <dsp:spPr>
        <a:xfrm>
          <a:off x="7623106" y="2926219"/>
          <a:ext cx="2089918" cy="1253951"/>
        </a:xfrm>
        <a:prstGeom prst="rect">
          <a:avLst/>
        </a:prstGeom>
        <a:solidFill>
          <a:schemeClr val="accent1">
            <a:shade val="50000"/>
            <a:hueOff val="67082"/>
            <a:satOff val="-1634"/>
            <a:lumOff val="71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Vicarious Trauma/ Secondary Traumatic Stress/Compassion fatigue </a:t>
          </a:r>
        </a:p>
      </dsp:txBody>
      <dsp:txXfrm>
        <a:off x="7623106" y="2926219"/>
        <a:ext cx="2089918" cy="12539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A2C38-7331-45E3-A0CE-01510779D906}">
      <dsp:nvSpPr>
        <dsp:cNvPr id="0" name=""/>
        <dsp:cNvSpPr/>
      </dsp:nvSpPr>
      <dsp:spPr>
        <a:xfrm>
          <a:off x="1128810" y="0"/>
          <a:ext cx="4372205" cy="4372205"/>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t>Culture</a:t>
          </a:r>
        </a:p>
      </dsp:txBody>
      <dsp:txXfrm>
        <a:off x="2703678" y="218610"/>
        <a:ext cx="1222468" cy="655830"/>
      </dsp:txXfrm>
    </dsp:sp>
    <dsp:sp modelId="{FE7850C2-D5FB-4D55-AF8C-4FD2772F3A22}">
      <dsp:nvSpPr>
        <dsp:cNvPr id="0" name=""/>
        <dsp:cNvSpPr/>
      </dsp:nvSpPr>
      <dsp:spPr>
        <a:xfrm>
          <a:off x="1473864" y="874440"/>
          <a:ext cx="3497764" cy="3497764"/>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t>Health Care System</a:t>
          </a:r>
        </a:p>
      </dsp:txBody>
      <dsp:txXfrm>
        <a:off x="2611512" y="1084306"/>
        <a:ext cx="1222468" cy="629597"/>
      </dsp:txXfrm>
    </dsp:sp>
    <dsp:sp modelId="{938807B1-529F-46C0-BD64-775B311C1C4B}">
      <dsp:nvSpPr>
        <dsp:cNvPr id="0" name=""/>
        <dsp:cNvSpPr/>
      </dsp:nvSpPr>
      <dsp:spPr>
        <a:xfrm>
          <a:off x="1911084" y="1748881"/>
          <a:ext cx="2623323" cy="2623323"/>
        </a:xfrm>
        <a:prstGeom prst="ellipse">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t>Family</a:t>
          </a:r>
        </a:p>
      </dsp:txBody>
      <dsp:txXfrm>
        <a:off x="2611512" y="1945631"/>
        <a:ext cx="1222468" cy="590247"/>
      </dsp:txXfrm>
    </dsp:sp>
    <dsp:sp modelId="{72BAA00F-B70C-49A0-8197-25AC68EEC68A}">
      <dsp:nvSpPr>
        <dsp:cNvPr id="0" name=""/>
        <dsp:cNvSpPr/>
      </dsp:nvSpPr>
      <dsp:spPr>
        <a:xfrm>
          <a:off x="2348305" y="2623322"/>
          <a:ext cx="1748882" cy="1748882"/>
        </a:xfrm>
        <a:prstGeom prst="ellipse">
          <a:avLst/>
        </a:prstGeom>
        <a:solidFill>
          <a:schemeClr val="accent5">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t>Individual</a:t>
          </a:r>
        </a:p>
      </dsp:txBody>
      <dsp:txXfrm>
        <a:off x="2604423" y="3060543"/>
        <a:ext cx="1236646" cy="87444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FE13E9-5650-4DE8-B416-1DB9A958E61F}" type="datetimeFigureOut">
              <a:rPr lang="en-US" smtClean="0"/>
              <a:t>9/16/2024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73FF6C-5EBF-4B6F-AA4F-71D3E38AD8B4}" type="slidenum">
              <a:rPr lang="en-US" smtClean="0"/>
              <a:t>‹#›</a:t>
            </a:fld>
            <a:endParaRPr lang="en-US"/>
          </a:p>
        </p:txBody>
      </p:sp>
    </p:spTree>
    <p:extLst>
      <p:ext uri="{BB962C8B-B14F-4D97-AF65-F5344CB8AC3E}">
        <p14:creationId xmlns:p14="http://schemas.microsoft.com/office/powerpoint/2010/main" val="20698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“Introduction to Trauma-Informed Care”. This slide set is a framework for instructors to follow to facilitate in delivery of trauma-informed care education. Helpful information, tips and resources will be available at the bottom of each slide for additional reference. </a:t>
            </a:r>
          </a:p>
        </p:txBody>
      </p:sp>
      <p:sp>
        <p:nvSpPr>
          <p:cNvPr id="4" name="Slide Number Placeholder 3"/>
          <p:cNvSpPr>
            <a:spLocks noGrp="1"/>
          </p:cNvSpPr>
          <p:nvPr>
            <p:ph type="sldNum" sz="quarter" idx="5"/>
          </p:nvPr>
        </p:nvSpPr>
        <p:spPr/>
        <p:txBody>
          <a:bodyPr/>
          <a:lstStyle/>
          <a:p>
            <a:fld id="{5273FF6C-5EBF-4B6F-AA4F-71D3E38AD8B4}" type="slidenum">
              <a:rPr lang="en-US" smtClean="0"/>
              <a:t>1</a:t>
            </a:fld>
            <a:endParaRPr lang="en-US"/>
          </a:p>
        </p:txBody>
      </p:sp>
    </p:spTree>
    <p:extLst>
      <p:ext uri="{BB962C8B-B14F-4D97-AF65-F5344CB8AC3E}">
        <p14:creationId xmlns:p14="http://schemas.microsoft.com/office/powerpoint/2010/main" val="3147014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84B3D"/>
                </a:solidFill>
                <a:effectLst/>
                <a:uLnTx/>
                <a:uFillTx/>
                <a:latin typeface="Calibri" panose="020F0502020204030204" pitchFamily="34" charset="0"/>
                <a:ea typeface="+mn-ea"/>
                <a:cs typeface="Calibri" panose="020F0502020204030204" pitchFamily="34" charset="0"/>
              </a:rPr>
              <a:t>ACES and trauma are related – but not the same.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584B3D"/>
              </a:solidFill>
              <a:effectLst/>
              <a:uLnTx/>
              <a:uFillTx/>
              <a:latin typeface="Calibri" panose="020F0502020204030204" pitchFamily="34" charset="0"/>
              <a:ea typeface="+mn-ea"/>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84B3D"/>
                </a:solidFill>
                <a:effectLst/>
                <a:uLnTx/>
                <a:uFillTx/>
                <a:latin typeface="Calibri" panose="020F0502020204030204" pitchFamily="34" charset="0"/>
                <a:ea typeface="+mn-ea"/>
                <a:cs typeface="Calibri" panose="020F0502020204030204" pitchFamily="34" charset="0"/>
              </a:rPr>
              <a:t>Adverse Childhood Experiences or ACES come from a Kaiser Permanente Study done </a:t>
            </a:r>
            <a:r>
              <a:rPr lang="en-US" sz="1200" b="0" i="0" kern="1200" dirty="0">
                <a:solidFill>
                  <a:schemeClr val="tx1"/>
                </a:solidFill>
                <a:effectLst/>
                <a:latin typeface="+mn-lt"/>
                <a:ea typeface="+mn-ea"/>
                <a:cs typeface="+mn-cs"/>
              </a:rPr>
              <a:t>that took place between 1995 and 1997 with two waves of data collection. Over 17,000 Health Maintenance Organization members from Southern California receiving physical exams completed confidential surveys regarding their childhood experiences and current health status and behaviors.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ACES are broken down into 3 categories: Abuse/neglect/household dysfunction and included: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Physical, emotional and sexual abuse; physical and emotional neglect; and exposure to mental illness, abuse toward parent, incarcerated relative, substance abuse, or divorce in their home life.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Findings: </a:t>
            </a:r>
            <a:r>
              <a:rPr lang="en-US" sz="1200" b="0" i="0" kern="1200" dirty="0">
                <a:solidFill>
                  <a:schemeClr val="tx1"/>
                </a:solidFill>
                <a:effectLst/>
                <a:latin typeface="+mn-lt"/>
                <a:ea typeface="+mn-ea"/>
                <a:cs typeface="+mn-cs"/>
              </a:rPr>
              <a:t>Almost two-thirds of study participants reported at least one ACE, and more than one in five reported three or more ACEs.</a:t>
            </a:r>
            <a:endParaRPr kumimoji="0" lang="en-US" sz="1200" b="0" i="0" u="none" strike="noStrike" kern="1200" cap="none" spc="0" normalizeH="0" baseline="0" noProof="0" dirty="0">
              <a:ln>
                <a:noFill/>
              </a:ln>
              <a:solidFill>
                <a:srgbClr val="584B3D"/>
              </a:solidFill>
              <a:effectLst/>
              <a:uLnTx/>
              <a:uFillTx/>
              <a:latin typeface="Calibri" panose="020F0502020204030204" pitchFamily="34" charset="0"/>
              <a:ea typeface="+mn-ea"/>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584B3D"/>
              </a:solidFill>
              <a:effectLst/>
              <a:uLnTx/>
              <a:uFillTx/>
              <a:latin typeface="Calibri" panose="020F0502020204030204" pitchFamily="34" charset="0"/>
              <a:ea typeface="+mn-ea"/>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84B3D"/>
                </a:solidFill>
                <a:effectLst/>
                <a:uLnTx/>
                <a:uFillTx/>
                <a:latin typeface="Calibri" panose="020F0502020204030204" pitchFamily="34" charset="0"/>
                <a:ea typeface="+mn-ea"/>
                <a:cs typeface="Calibri" panose="020F0502020204030204" pitchFamily="34" charset="0"/>
              </a:rPr>
              <a:t>There have been more studies completed since then looking into ACEs.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84B3D"/>
                </a:solidFill>
                <a:effectLst/>
                <a:uLnTx/>
                <a:uFillTx/>
                <a:latin typeface="Calibri" panose="020F0502020204030204" pitchFamily="34" charset="0"/>
                <a:ea typeface="+mn-ea"/>
                <a:cs typeface="Calibri" panose="020F0502020204030204" pitchFamily="34" charset="0"/>
              </a:rPr>
              <a:t>For example: Philadelphia ACE study (2012)</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584B3D"/>
                </a:solidFill>
                <a:effectLst/>
                <a:uLnTx/>
                <a:uFillTx/>
                <a:latin typeface="Calibri" panose="020F0502020204030204" pitchFamily="34" charset="0"/>
                <a:ea typeface="+mn-ea"/>
                <a:cs typeface="Calibri" panose="020F0502020204030204" pitchFamily="34" charset="0"/>
              </a:rPr>
              <a:t>37% of Philadelphians reported 4 or more ACEs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584B3D"/>
              </a:solidFill>
              <a:effectLst/>
              <a:uLnTx/>
              <a:uFillTx/>
              <a:latin typeface="Calibri" panose="020F0502020204030204" pitchFamily="34" charset="0"/>
              <a:ea typeface="+mn-ea"/>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srgbClr val="584B3D"/>
                </a:solidFill>
                <a:effectLst/>
                <a:uLnTx/>
                <a:uFillTx/>
                <a:latin typeface="Calibri" panose="020F0502020204030204" pitchFamily="34" charset="0"/>
                <a:ea typeface="+mn-ea"/>
                <a:cs typeface="Calibri" panose="020F0502020204030204" pitchFamily="34" charset="0"/>
              </a:rPr>
              <a:t>ACES Videos: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584B3D"/>
                </a:solidFill>
                <a:effectLst/>
                <a:uLnTx/>
                <a:uFillTx/>
                <a:latin typeface="Calibri" panose="020F0502020204030204" pitchFamily="34" charset="0"/>
                <a:ea typeface="+mn-ea"/>
                <a:cs typeface="Calibri" panose="020F0502020204030204" pitchFamily="34" charset="0"/>
              </a:rPr>
              <a:t>Nadine Burke Harris TED Talk: https://www.ted.com/talks/nadine_burke_harris_how_childhood_trauma_affects_health_across_a_lifetime?language=en</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584B3D"/>
                </a:solidFill>
                <a:effectLst/>
                <a:uLnTx/>
                <a:uFillTx/>
                <a:latin typeface="Calibri" panose="020F0502020204030204" pitchFamily="34" charset="0"/>
                <a:ea typeface="+mn-ea"/>
                <a:cs typeface="Calibri" panose="020F0502020204030204" pitchFamily="34" charset="0"/>
              </a:rPr>
              <a:t>ACES and Toxic Stress: https://developingchild.harvard.edu/resources/aces-and-toxic-stress-frequently-asked-questions/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584B3D"/>
              </a:solidFill>
              <a:effectLst/>
              <a:uLnTx/>
              <a:uFillTx/>
              <a:latin typeface="Calibri" panose="020F0502020204030204" pitchFamily="34" charset="0"/>
              <a:ea typeface="+mn-ea"/>
              <a:cs typeface="Calibri" panose="020F0502020204030204" pitchFamily="34" charset="0"/>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584B3D"/>
              </a:solidFill>
              <a:effectLst/>
              <a:uLnTx/>
              <a:uFillTx/>
              <a:latin typeface="Calibri" panose="020F0502020204030204" pitchFamily="34" charset="0"/>
              <a:ea typeface="+mn-ea"/>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584B3D"/>
                </a:solidFill>
                <a:effectLst/>
                <a:uLnTx/>
                <a:uFillTx/>
                <a:latin typeface="Calibri" panose="020F0502020204030204" pitchFamily="34" charset="0"/>
                <a:ea typeface="+mn-ea"/>
                <a:cs typeface="Calibri" panose="020F0502020204030204" pitchFamily="34" charset="0"/>
              </a:rPr>
              <a:t>Resources:</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584B3D"/>
                </a:solidFill>
                <a:effectLst/>
                <a:uLnTx/>
                <a:uFillTx/>
                <a:latin typeface="Calibri" panose="020F0502020204030204" pitchFamily="34" charset="0"/>
                <a:ea typeface="+mn-ea"/>
                <a:cs typeface="Calibri" panose="020F0502020204030204" pitchFamily="34" charset="0"/>
              </a:rPr>
              <a:t>Advokids.org- </a:t>
            </a:r>
            <a:r>
              <a:rPr lang="en-US" sz="1200" dirty="0"/>
              <a:t>https://advokids.org/adverse-childhood-experience-study-aces/</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584B3D"/>
              </a:solidFill>
              <a:effectLst/>
              <a:uLnTx/>
              <a:uFillTx/>
              <a:latin typeface="Calibri" panose="020F0502020204030204" pitchFamily="34" charset="0"/>
              <a:ea typeface="+mn-ea"/>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5273FF6C-5EBF-4B6F-AA4F-71D3E38AD8B4}" type="slidenum">
              <a:rPr lang="en-US" smtClean="0"/>
              <a:t>10</a:t>
            </a:fld>
            <a:endParaRPr lang="en-US"/>
          </a:p>
        </p:txBody>
      </p:sp>
    </p:spTree>
    <p:extLst>
      <p:ext uri="{BB962C8B-B14F-4D97-AF65-F5344CB8AC3E}">
        <p14:creationId xmlns:p14="http://schemas.microsoft.com/office/powerpoint/2010/main" val="3392628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Emotional reactions to traumatic events are individualized and can vary drastically from person to person. It is important to recognize that exposure to trauma is subjective and the severity of the trauma may not be equal to the severity of the external response. </a:t>
            </a:r>
          </a:p>
          <a:p>
            <a:endParaRPr lang="en-US" dirty="0"/>
          </a:p>
          <a:p>
            <a:r>
              <a:rPr lang="en-US" dirty="0"/>
              <a:t>There are many different ways that people respond to trauma. Here are examples of some:</a:t>
            </a:r>
          </a:p>
          <a:p>
            <a:endParaRPr lang="en-US" dirty="0"/>
          </a:p>
          <a:p>
            <a:r>
              <a:rPr lang="en-US" dirty="0"/>
              <a:t>Externalizing is a lot of what we see when we have patients, family who are outwardly upset, yelling angry</a:t>
            </a:r>
          </a:p>
          <a:p>
            <a:endParaRPr lang="en-US" dirty="0"/>
          </a:p>
          <a:p>
            <a:r>
              <a:rPr lang="en-US" dirty="0"/>
              <a:t>Internalizing may look a lot like depression or detachment</a:t>
            </a:r>
          </a:p>
          <a:p>
            <a:endParaRPr lang="en-US" dirty="0"/>
          </a:p>
          <a:p>
            <a:r>
              <a:rPr lang="en-US" dirty="0"/>
              <a:t>It is important to consider how these reactions can cause impaired functioning such as in school or work life, relationships with others and overall quality of life. </a:t>
            </a:r>
            <a:endParaRPr lang="en-US" dirty="0">
              <a:cs typeface="Calibri"/>
            </a:endParaRPr>
          </a:p>
          <a:p>
            <a:endParaRPr lang="en-US" dirty="0"/>
          </a:p>
          <a:p>
            <a:r>
              <a:rPr lang="en-US" dirty="0"/>
              <a:t>Traumatic Stress Reactions can call upon different responses: </a:t>
            </a:r>
          </a:p>
          <a:p>
            <a:r>
              <a:rPr lang="en-US" dirty="0"/>
              <a:t>Avoidance-</a:t>
            </a:r>
            <a:r>
              <a:rPr lang="en-US" baseline="0" dirty="0"/>
              <a:t> not wanting to think/talk about injury, illness, hospital, experience</a:t>
            </a:r>
          </a:p>
          <a:p>
            <a:r>
              <a:rPr lang="en-US" baseline="0" dirty="0"/>
              <a:t>	avoiding reminders, triggers</a:t>
            </a:r>
          </a:p>
          <a:p>
            <a:r>
              <a:rPr lang="en-US" baseline="0" dirty="0"/>
              <a:t>	missing/canceling appointments/therapeutic activities</a:t>
            </a:r>
          </a:p>
          <a:p>
            <a:r>
              <a:rPr lang="en-US" baseline="0" dirty="0"/>
              <a:t>	displaying less interest in usual activities</a:t>
            </a:r>
          </a:p>
          <a:p>
            <a:r>
              <a:rPr lang="en-US" baseline="0" dirty="0"/>
              <a:t>	feeling emotionally numb/detached from others</a:t>
            </a:r>
          </a:p>
          <a:p>
            <a:r>
              <a:rPr lang="en-US" baseline="0" dirty="0"/>
              <a:t>Re-Experiencing-  thinking a lot about injury, illness, medical procedure (unwanted and intrusive)</a:t>
            </a:r>
          </a:p>
          <a:p>
            <a:r>
              <a:rPr lang="en-US" baseline="0" dirty="0"/>
              <a:t>	feeling distressed at thoughts/ reminders</a:t>
            </a:r>
          </a:p>
          <a:p>
            <a:r>
              <a:rPr lang="en-US" baseline="0" dirty="0"/>
              <a:t>	having nightmares/ flashbacks</a:t>
            </a:r>
            <a:endParaRPr lang="en-US" dirty="0"/>
          </a:p>
          <a:p>
            <a:r>
              <a:rPr lang="en-US" dirty="0"/>
              <a:t>Arousal-</a:t>
            </a:r>
            <a:r>
              <a:rPr lang="en-US" baseline="0" dirty="0"/>
              <a:t> increased irritability / agitation</a:t>
            </a:r>
          </a:p>
          <a:p>
            <a:r>
              <a:rPr lang="en-US" baseline="0" dirty="0"/>
              <a:t>	acting out behavior</a:t>
            </a:r>
          </a:p>
          <a:p>
            <a:r>
              <a:rPr lang="en-US" baseline="0" dirty="0"/>
              <a:t>	trouble concentrating/sleeping</a:t>
            </a:r>
          </a:p>
          <a:p>
            <a:r>
              <a:rPr lang="en-US" baseline="0" dirty="0"/>
              <a:t>	exaggerated startle response</a:t>
            </a:r>
          </a:p>
          <a:p>
            <a:r>
              <a:rPr lang="en-US" baseline="0" dirty="0"/>
              <a:t>	hyper-vigilance/ overprotection</a:t>
            </a:r>
            <a:endParaRPr lang="en-US" dirty="0"/>
          </a:p>
          <a:p>
            <a:r>
              <a:rPr lang="en-US" dirty="0"/>
              <a:t>Other reactions include-</a:t>
            </a:r>
            <a:r>
              <a:rPr lang="en-US" baseline="0" dirty="0"/>
              <a:t> new fears, unresponsiveness, unexplained somatic complaints</a:t>
            </a:r>
          </a:p>
          <a:p>
            <a:endParaRPr lang="en-US" dirty="0"/>
          </a:p>
          <a:p>
            <a:r>
              <a:rPr lang="en-US" b="1" dirty="0"/>
              <a:t>Graphic- Impact of event on child and family, as well as experiences and interactions with healthcare systems.</a:t>
            </a:r>
          </a:p>
          <a:p>
            <a:endParaRPr lang="en-US" baseline="0" dirty="0"/>
          </a:p>
        </p:txBody>
      </p:sp>
      <p:sp>
        <p:nvSpPr>
          <p:cNvPr id="4" name="Slide Number Placeholder 3"/>
          <p:cNvSpPr>
            <a:spLocks noGrp="1"/>
          </p:cNvSpPr>
          <p:nvPr>
            <p:ph type="sldNum" sz="quarter" idx="10"/>
          </p:nvPr>
        </p:nvSpPr>
        <p:spPr/>
        <p:txBody>
          <a:bodyPr/>
          <a:lstStyle/>
          <a:p>
            <a:fld id="{87E8EB8B-B78C-4FCA-B737-0D9226F57ED2}"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689393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Secondary traumatic stress is emotional duress (distress) that results when an individual hears about the first-hand trauma experiences of another. It is not uncommon for healthcare professionals, working with patients who have had exposure to trauma to experience distress themselves. Knowing what secondary traumatic stress is and what it may look like in your peers and yourself is important to help identify when help is needed. </a:t>
            </a:r>
          </a:p>
          <a:p>
            <a:endParaRPr lang="en-US" dirty="0"/>
          </a:p>
          <a:p>
            <a:r>
              <a:rPr lang="en-US" dirty="0"/>
              <a:t>Secondary Traumatic Stress Resources:</a:t>
            </a:r>
          </a:p>
          <a:p>
            <a:r>
              <a:rPr lang="en-US" u="sng" dirty="0"/>
              <a:t>Healthcare Toolbox: </a:t>
            </a:r>
            <a:r>
              <a:rPr lang="en-US" dirty="0"/>
              <a:t>https://www.healthcaretoolbox.org/self-care-for-provider</a:t>
            </a:r>
          </a:p>
          <a:p>
            <a:r>
              <a:rPr lang="en-US" u="sng" dirty="0"/>
              <a:t>Secondary Traumatic Stress Innovations and Solutions Center: </a:t>
            </a:r>
            <a:r>
              <a:rPr lang="en-US" dirty="0"/>
              <a:t>https://www.uky.edu/ctac/stsisc</a:t>
            </a:r>
          </a:p>
          <a:p>
            <a:r>
              <a:rPr lang="en-US" u="sng" dirty="0"/>
              <a:t>National Child Traumatic Stress Network: </a:t>
            </a:r>
            <a:r>
              <a:rPr lang="en-US" dirty="0"/>
              <a:t>https://www.nctsn.org/trauma-informed-care/secondary-traumatic-stress</a:t>
            </a:r>
          </a:p>
        </p:txBody>
      </p:sp>
      <p:sp>
        <p:nvSpPr>
          <p:cNvPr id="4" name="Slide Number Placeholder 3"/>
          <p:cNvSpPr>
            <a:spLocks noGrp="1"/>
          </p:cNvSpPr>
          <p:nvPr>
            <p:ph type="sldNum" sz="quarter" idx="5"/>
          </p:nvPr>
        </p:nvSpPr>
        <p:spPr/>
        <p:txBody>
          <a:bodyPr/>
          <a:lstStyle/>
          <a:p>
            <a:fld id="{5273FF6C-5EBF-4B6F-AA4F-71D3E38AD8B4}" type="slidenum">
              <a:rPr lang="en-US" smtClean="0"/>
              <a:t>12</a:t>
            </a:fld>
            <a:endParaRPr lang="en-US"/>
          </a:p>
        </p:txBody>
      </p:sp>
    </p:spTree>
    <p:extLst>
      <p:ext uri="{BB962C8B-B14F-4D97-AF65-F5344CB8AC3E}">
        <p14:creationId xmlns:p14="http://schemas.microsoft.com/office/powerpoint/2010/main" val="1819341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dirty="0"/>
              <a:t>Burnout: Comes about when the need is greater than the resources available </a:t>
            </a:r>
          </a:p>
          <a:p>
            <a:pPr eaLnBrk="1" hangingPunct="1"/>
            <a:r>
              <a:rPr lang="en-US" dirty="0"/>
              <a:t> </a:t>
            </a:r>
          </a:p>
          <a:p>
            <a:pPr eaLnBrk="1" hangingPunct="1"/>
            <a:r>
              <a:rPr lang="en-US" dirty="0"/>
              <a:t>Moral injury: Healthcare professionals struggle with moral injury when they are witness to situations or care plans that they do not agree with. Sometimes healthcare professionals are required to carry out actions that go against their moral beliefs. </a:t>
            </a:r>
          </a:p>
          <a:p>
            <a:pPr eaLnBrk="1" hangingPunct="1"/>
            <a:endParaRPr lang="en-US" dirty="0"/>
          </a:p>
          <a:p>
            <a:pPr eaLnBrk="1" hangingPunct="1"/>
            <a:r>
              <a:rPr lang="en-US" dirty="0"/>
              <a:t>Secondary Traumatic Stress: This is the stress that comes from being exposed to or hearing about the trauma of others. Healthcare professionals typically do more than just “hear about” the trauma, they may even be part of the care team who is witnessing the medical events related to the trauma. </a:t>
            </a:r>
          </a:p>
          <a:p>
            <a:pPr eaLnBrk="1" hangingPunct="1"/>
            <a:endParaRPr lang="en-US" dirty="0"/>
          </a:p>
          <a:p>
            <a:pPr eaLnBrk="1" hangingPunct="1"/>
            <a:r>
              <a:rPr lang="en-US" dirty="0"/>
              <a:t>Compassion Fatigue/Vicarious Trauma: Compassion fatigue and vicarious trauma are </a:t>
            </a:r>
            <a:r>
              <a:rPr lang="en-US" b="1" i="0" dirty="0">
                <a:solidFill>
                  <a:srgbClr val="202124"/>
                </a:solidFill>
                <a:effectLst/>
                <a:latin typeface="Roboto" panose="02000000000000000000" pitchFamily="2" charset="0"/>
              </a:rPr>
              <a:t>the physical, emotional, and psychological impact of helping others</a:t>
            </a:r>
            <a:r>
              <a:rPr lang="en-US" b="0" i="0" dirty="0">
                <a:solidFill>
                  <a:srgbClr val="202124"/>
                </a:solidFill>
                <a:effectLst/>
                <a:latin typeface="Roboto" panose="02000000000000000000" pitchFamily="2" charset="0"/>
              </a:rPr>
              <a:t> — often through experiences of stress or trauma.</a:t>
            </a:r>
            <a:endParaRPr lang="en-US" dirty="0"/>
          </a:p>
          <a:p>
            <a:pPr eaLnBrk="1" hangingPunct="1"/>
            <a:endParaRPr lang="en-US" dirty="0"/>
          </a:p>
          <a:p>
            <a:pPr eaLnBrk="1" hangingPunct="1"/>
            <a:r>
              <a:rPr lang="en-US" dirty="0"/>
              <a:t>Compassion Satisfaction: This is the positive pieces of the work that healthcare professionals carry out. This comes from the feeling up helping someone and making a positive difference in the life of those that you interact with. </a:t>
            </a:r>
          </a:p>
        </p:txBody>
      </p:sp>
    </p:spTree>
    <p:extLst>
      <p:ext uri="{BB962C8B-B14F-4D97-AF65-F5344CB8AC3E}">
        <p14:creationId xmlns:p14="http://schemas.microsoft.com/office/powerpoint/2010/main" val="1268840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73FF6C-5EBF-4B6F-AA4F-71D3E38AD8B4}" type="slidenum">
              <a:rPr lang="en-US" smtClean="0"/>
              <a:t>14</a:t>
            </a:fld>
            <a:endParaRPr lang="en-US"/>
          </a:p>
        </p:txBody>
      </p:sp>
    </p:spTree>
    <p:extLst>
      <p:ext uri="{BB962C8B-B14F-4D97-AF65-F5344CB8AC3E}">
        <p14:creationId xmlns:p14="http://schemas.microsoft.com/office/powerpoint/2010/main" val="879223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Reactions and responses to traumatic stress may look different from person to person. It is important to keep in mind here that this can be the response of patients, their family members and even staff or yourself. </a:t>
            </a:r>
          </a:p>
          <a:p>
            <a:endParaRPr lang="en-US" b="0" dirty="0"/>
          </a:p>
          <a:p>
            <a:pPr marL="0" indent="0">
              <a:buFont typeface="Arial" panose="020B0604020202020204" pitchFamily="34" charset="0"/>
              <a:buNone/>
            </a:pPr>
            <a:r>
              <a:rPr lang="en-US" b="1" u="sng" dirty="0"/>
              <a:t>Re-experiencing: </a:t>
            </a:r>
          </a:p>
          <a:p>
            <a:pPr marL="171450" indent="-171450">
              <a:buFont typeface="Arial" panose="020B0604020202020204" pitchFamily="34" charset="0"/>
              <a:buChar char="•"/>
            </a:pPr>
            <a:r>
              <a:rPr lang="en-US" sz="1200" dirty="0">
                <a:latin typeface="+mj-lt"/>
              </a:rPr>
              <a:t>“It pops into my mind.”</a:t>
            </a:r>
          </a:p>
          <a:p>
            <a:pPr marL="171450" indent="-171450">
              <a:buFont typeface="Arial" panose="020B0604020202020204" pitchFamily="34" charset="0"/>
              <a:buChar char="•"/>
            </a:pPr>
            <a:r>
              <a:rPr lang="en-US" sz="1200" dirty="0">
                <a:latin typeface="+mj-lt"/>
              </a:rPr>
              <a:t>“Feels like it’s happening again.”</a:t>
            </a:r>
          </a:p>
          <a:p>
            <a:pPr marL="171450" indent="-171450">
              <a:buFont typeface="Arial" panose="020B0604020202020204" pitchFamily="34" charset="0"/>
              <a:buChar char="•"/>
            </a:pPr>
            <a:r>
              <a:rPr lang="en-US" sz="1200" dirty="0">
                <a:latin typeface="+mj-lt"/>
              </a:rPr>
              <a:t>“I get upset when something reminds me of it.” </a:t>
            </a:r>
          </a:p>
          <a:p>
            <a:pPr marL="171450" indent="-171450">
              <a:buFont typeface="Arial" panose="020B0604020202020204" pitchFamily="34" charset="0"/>
              <a:buChar char="•"/>
            </a:pPr>
            <a:r>
              <a:rPr lang="en-US" sz="1200" dirty="0">
                <a:latin typeface="+mj-lt"/>
              </a:rPr>
              <a:t>This may be expressed through dreams or daily actions. </a:t>
            </a:r>
          </a:p>
          <a:p>
            <a:endParaRPr lang="en-US" b="0" dirty="0"/>
          </a:p>
          <a:p>
            <a:r>
              <a:rPr lang="en-US" sz="1200" b="1" u="sng" dirty="0">
                <a:latin typeface="+mj-lt"/>
              </a:rPr>
              <a:t>Alterations in cognition or mood:</a:t>
            </a:r>
          </a:p>
          <a:p>
            <a:pPr marL="342900" indent="-342900">
              <a:buFont typeface="Arial" panose="020B0604020202020204" pitchFamily="34" charset="0"/>
              <a:buChar char="•"/>
            </a:pPr>
            <a:r>
              <a:rPr lang="en-US" sz="1200" dirty="0">
                <a:latin typeface="+mj-lt"/>
              </a:rPr>
              <a:t>Feeling very scared, angry, guilty or ashamed. </a:t>
            </a:r>
          </a:p>
          <a:p>
            <a:pPr marL="342900" indent="-342900">
              <a:buFont typeface="Arial" panose="020B0604020202020204" pitchFamily="34" charset="0"/>
              <a:buChar char="•"/>
            </a:pPr>
            <a:r>
              <a:rPr lang="en-US" sz="1200" dirty="0">
                <a:latin typeface="+mj-lt"/>
              </a:rPr>
              <a:t>Thoughts: “All people are bad.” / “The whole world is a scary place.” </a:t>
            </a:r>
          </a:p>
          <a:p>
            <a:pPr marL="342900" indent="-342900">
              <a:buFont typeface="Arial" panose="020B0604020202020204" pitchFamily="34" charset="0"/>
              <a:buChar char="•"/>
            </a:pPr>
            <a:r>
              <a:rPr lang="en-US" sz="1200" dirty="0">
                <a:latin typeface="+mj-lt"/>
              </a:rPr>
              <a:t>Changes in the way the world is viewed. Alteration in the way that we look at others and the world around us. May see this as changes in someone’s personality, outlook, habits or behaviors. </a:t>
            </a:r>
          </a:p>
          <a:p>
            <a:endParaRPr lang="en-US" b="0" dirty="0"/>
          </a:p>
          <a:p>
            <a:r>
              <a:rPr lang="en-US" sz="1200" b="1" u="sng" dirty="0">
                <a:latin typeface="+mj-lt"/>
              </a:rPr>
              <a:t>Avoidance: </a:t>
            </a:r>
          </a:p>
          <a:p>
            <a:pPr marL="342900" indent="-342900">
              <a:buFont typeface="Arial" panose="020B0604020202020204" pitchFamily="34" charset="0"/>
              <a:buChar char="•"/>
            </a:pPr>
            <a:r>
              <a:rPr lang="en-US" sz="1200" dirty="0">
                <a:latin typeface="+mj-lt"/>
              </a:rPr>
              <a:t>“I block it out, try not to think about it.” </a:t>
            </a:r>
          </a:p>
          <a:p>
            <a:pPr marL="342900" indent="-342900">
              <a:buFont typeface="Arial" panose="020B0604020202020204" pitchFamily="34" charset="0"/>
              <a:buChar char="•"/>
            </a:pPr>
            <a:r>
              <a:rPr lang="en-US" sz="1200" dirty="0">
                <a:latin typeface="+mj-lt"/>
              </a:rPr>
              <a:t>“I try to stay away from things that remind me of it.” </a:t>
            </a:r>
          </a:p>
          <a:p>
            <a:pPr marL="342900" indent="-342900">
              <a:buFont typeface="Arial" panose="020B0604020202020204" pitchFamily="34" charset="0"/>
              <a:buChar char="•"/>
            </a:pPr>
            <a:r>
              <a:rPr lang="en-US" sz="1200" dirty="0">
                <a:latin typeface="+mj-lt"/>
              </a:rPr>
              <a:t>Staying away from certain streets or neighborhoods, people that remind them of certain aspects of an event or trauma. Unable to perform tasks that remind them of the traumatic situation. </a:t>
            </a:r>
          </a:p>
          <a:p>
            <a:endParaRPr lang="en-US" b="0" dirty="0"/>
          </a:p>
          <a:p>
            <a:r>
              <a:rPr lang="en-US" sz="1200" b="1" u="sng" dirty="0">
                <a:latin typeface="+mj-lt"/>
              </a:rPr>
              <a:t>Increased arousal: </a:t>
            </a:r>
          </a:p>
          <a:p>
            <a:pPr marL="342900" indent="-342900">
              <a:buFont typeface="Arial" panose="020B0604020202020204" pitchFamily="34" charset="0"/>
              <a:buChar char="•"/>
            </a:pPr>
            <a:r>
              <a:rPr lang="en-US" sz="1200" dirty="0">
                <a:latin typeface="+mj-lt"/>
              </a:rPr>
              <a:t>“I’m always afraid something bad will happen.”</a:t>
            </a:r>
          </a:p>
          <a:p>
            <a:pPr marL="342900" indent="-342900">
              <a:buFont typeface="Arial" panose="020B0604020202020204" pitchFamily="34" charset="0"/>
              <a:buChar char="•"/>
            </a:pPr>
            <a:r>
              <a:rPr lang="en-US" sz="1200" dirty="0">
                <a:latin typeface="+mj-lt"/>
              </a:rPr>
              <a:t>“I jump at any loud noise.” </a:t>
            </a:r>
          </a:p>
          <a:p>
            <a:pPr marL="342900" indent="-342900">
              <a:buFont typeface="Arial" panose="020B0604020202020204" pitchFamily="34" charset="0"/>
              <a:buChar char="•"/>
            </a:pPr>
            <a:r>
              <a:rPr lang="en-US" sz="1200" dirty="0">
                <a:latin typeface="+mj-lt"/>
              </a:rPr>
              <a:t>“I can’t concentrate, can’t sleep.”</a:t>
            </a:r>
          </a:p>
          <a:p>
            <a:pPr marL="342900" indent="-342900">
              <a:buFont typeface="Arial" panose="020B0604020202020204" pitchFamily="34" charset="0"/>
              <a:buChar char="•"/>
            </a:pPr>
            <a:r>
              <a:rPr lang="en-US" sz="1200" dirty="0">
                <a:latin typeface="+mj-lt"/>
              </a:rPr>
              <a:t>Physical reactions associated with anything that is a reminder of the trauma or event/experience. </a:t>
            </a:r>
          </a:p>
          <a:p>
            <a:endParaRPr lang="en-US" b="0" dirty="0"/>
          </a:p>
        </p:txBody>
      </p:sp>
      <p:sp>
        <p:nvSpPr>
          <p:cNvPr id="4" name="Slide Number Placeholder 3"/>
          <p:cNvSpPr>
            <a:spLocks noGrp="1"/>
          </p:cNvSpPr>
          <p:nvPr>
            <p:ph type="sldNum" sz="quarter" idx="10"/>
          </p:nvPr>
        </p:nvSpPr>
        <p:spPr/>
        <p:txBody>
          <a:bodyPr/>
          <a:lstStyle/>
          <a:p>
            <a:fld id="{87E8EB8B-B78C-4FCA-B737-0D9226F57ED2}" type="slidenum">
              <a:rPr lang="en-US" smtClean="0"/>
              <a:t>15</a:t>
            </a:fld>
            <a:endParaRPr lang="en-US" dirty="0"/>
          </a:p>
        </p:txBody>
      </p:sp>
    </p:spTree>
    <p:extLst>
      <p:ext uri="{BB962C8B-B14F-4D97-AF65-F5344CB8AC3E}">
        <p14:creationId xmlns:p14="http://schemas.microsoft.com/office/powerpoint/2010/main" val="3392849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800" dirty="0">
                <a:effectLst/>
                <a:latin typeface="Segoe UI" panose="020B0502040204020203" pitchFamily="34" charset="0"/>
              </a:rPr>
              <a:t>Contrary to what you might expect, the objective severity of the trauma or the medical condition is not a very good predictor of how an individual will respond after a potentially traumatic experience. Each person's subjective experience seems to play a much bigger role.</a:t>
            </a:r>
          </a:p>
          <a:p>
            <a:endParaRPr lang="en-US" sz="1800" dirty="0">
              <a:effectLst/>
              <a:latin typeface="Arial" panose="020B0604020202020204" pitchFamily="34" charset="0"/>
            </a:endParaRPr>
          </a:p>
          <a:p>
            <a:r>
              <a:rPr lang="en-US" sz="1800" dirty="0">
                <a:effectLst/>
                <a:latin typeface="Segoe UI" panose="020B0502040204020203" pitchFamily="34" charset="0"/>
              </a:rPr>
              <a:t>While it would be simpler if these common-sense indicators could tell us who needs additional attention or services, we have to look beyond these and consider the potential for traumatic stress in all the patients we see."</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273FF6C-5EBF-4B6F-AA4F-71D3E38AD8B4}" type="slidenum">
              <a:rPr lang="en-US" smtClean="0"/>
              <a:t>16</a:t>
            </a:fld>
            <a:endParaRPr lang="en-US"/>
          </a:p>
        </p:txBody>
      </p:sp>
    </p:spTree>
    <p:extLst>
      <p:ext uri="{BB962C8B-B14F-4D97-AF65-F5344CB8AC3E}">
        <p14:creationId xmlns:p14="http://schemas.microsoft.com/office/powerpoint/2010/main" val="822309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Response is expected across the board — from front line provider to staff to leadership/admin. But recognizing that larger systems issues need to be addressed at the admin level to be successful. </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273FF6C-5EBF-4B6F-AA4F-71D3E38AD8B4}" type="slidenum">
              <a:rPr lang="en-US" smtClean="0"/>
              <a:t>17</a:t>
            </a:fld>
            <a:endParaRPr lang="en-US"/>
          </a:p>
        </p:txBody>
      </p:sp>
    </p:spTree>
    <p:extLst>
      <p:ext uri="{BB962C8B-B14F-4D97-AF65-F5344CB8AC3E}">
        <p14:creationId xmlns:p14="http://schemas.microsoft.com/office/powerpoint/2010/main" val="1332523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How to help combat this trauma? </a:t>
            </a:r>
          </a:p>
          <a:p>
            <a:endParaRPr lang="en-US" b="0" dirty="0"/>
          </a:p>
          <a:p>
            <a:r>
              <a:rPr lang="en-US" b="0" dirty="0"/>
              <a:t>SAMHSA (Substance Abuse and Mental Health Services Administration) Trauma Informed Approach Asks “What happened to you?” instead of "What's wrong with you?"</a:t>
            </a:r>
            <a:endParaRPr lang="en-US" b="0" dirty="0">
              <a:cs typeface="Calibri"/>
            </a:endParaRPr>
          </a:p>
          <a:p>
            <a:endParaRPr lang="en-US" b="1" dirty="0">
              <a:cs typeface="Calibri"/>
            </a:endParaRPr>
          </a:p>
          <a:p>
            <a:r>
              <a:rPr lang="en-US" b="1" dirty="0">
                <a:cs typeface="Calibri"/>
              </a:rPr>
              <a:t>SAMHSA shares the six key principles of trauma informed care as follows:</a:t>
            </a:r>
          </a:p>
          <a:p>
            <a:endParaRPr lang="en-US" b="1" dirty="0"/>
          </a:p>
          <a:p>
            <a:r>
              <a:rPr lang="en-US" b="1" dirty="0"/>
              <a:t>Safety</a:t>
            </a:r>
            <a:r>
              <a:rPr lang="en-US" baseline="0" dirty="0"/>
              <a:t> – trust and safety is mutually defined</a:t>
            </a:r>
            <a:endParaRPr lang="en-US" dirty="0"/>
          </a:p>
          <a:p>
            <a:r>
              <a:rPr lang="en-US" b="1" dirty="0"/>
              <a:t>Trustworthiness</a:t>
            </a:r>
            <a:r>
              <a:rPr lang="en-US" b="1" baseline="0" dirty="0"/>
              <a:t> &amp; Transparency </a:t>
            </a:r>
            <a:r>
              <a:rPr lang="en-US" b="0" baseline="0" dirty="0"/>
              <a:t>– organizational operations and decisions are conducted with transparency; goal of building trust with staff, client families</a:t>
            </a:r>
          </a:p>
          <a:p>
            <a:r>
              <a:rPr lang="en-US" b="1" baseline="0" dirty="0"/>
              <a:t>Peer Support –</a:t>
            </a:r>
            <a:r>
              <a:rPr lang="en-US" b="0" baseline="0" dirty="0"/>
              <a:t> and mutual self help are key for establishing safety and hope, building trust, and collaboration</a:t>
            </a:r>
            <a:endParaRPr lang="en-US" b="1" baseline="0" dirty="0"/>
          </a:p>
          <a:p>
            <a:r>
              <a:rPr lang="en-US" b="1" baseline="0" dirty="0"/>
              <a:t>Collaboration &amp; Mutuality </a:t>
            </a:r>
            <a:r>
              <a:rPr lang="en-US" baseline="0" dirty="0"/>
              <a:t>–Importance placed on partnering and leveling power differences between staff &amp; clients; Everyone has a role to play</a:t>
            </a:r>
          </a:p>
          <a:p>
            <a:r>
              <a:rPr lang="en-US" b="1" baseline="0" dirty="0"/>
              <a:t>Empowerment, Voice and Choice –</a:t>
            </a:r>
            <a:r>
              <a:rPr lang="en-US" b="0" baseline="0" dirty="0"/>
              <a:t> Organization and clients strengths and experiences are recognized and built upon. Shared decision making, choice, and goal setting</a:t>
            </a:r>
            <a:endParaRPr lang="en-US" b="1" baseline="0" dirty="0"/>
          </a:p>
          <a:p>
            <a:r>
              <a:rPr lang="en-US" b="1" baseline="0" dirty="0"/>
              <a:t>Cultural, Historical, and Gender Issues – </a:t>
            </a:r>
            <a:r>
              <a:rPr lang="en-US" b="0" baseline="0" dirty="0"/>
              <a:t>the organization moves past cultural stereotypes and biases (race, gender, age, sexual orientation </a:t>
            </a:r>
            <a:r>
              <a:rPr lang="en-US" b="0" baseline="0" dirty="0" err="1"/>
              <a:t>etc</a:t>
            </a:r>
            <a:r>
              <a:rPr lang="en-US" b="0" baseline="0" dirty="0"/>
              <a:t>) Policies and practices are responsive to gender, racial, ethnic and cultural needs of individuals, recognizes historical trauma.</a:t>
            </a:r>
            <a:endParaRPr lang="en-US" b="1" dirty="0"/>
          </a:p>
          <a:p>
            <a:endParaRPr lang="en-US" dirty="0"/>
          </a:p>
          <a:p>
            <a:r>
              <a:rPr lang="en-US" b="1" dirty="0"/>
              <a:t>Resources:</a:t>
            </a:r>
          </a:p>
          <a:p>
            <a:r>
              <a:rPr lang="en-US" dirty="0"/>
              <a:t>https://ncsacw.samhsa.gov/userfiles/files/SAMHSA_Trauma.pdf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https://www.cdc.gov/cpr/infographics/6_principles_trauma_info.htm</a:t>
            </a:r>
          </a:p>
          <a:p>
            <a:endParaRPr lang="en-US" dirty="0"/>
          </a:p>
        </p:txBody>
      </p:sp>
      <p:sp>
        <p:nvSpPr>
          <p:cNvPr id="4" name="Slide Number Placeholder 3"/>
          <p:cNvSpPr>
            <a:spLocks noGrp="1"/>
          </p:cNvSpPr>
          <p:nvPr>
            <p:ph type="sldNum" sz="quarter" idx="5"/>
          </p:nvPr>
        </p:nvSpPr>
        <p:spPr/>
        <p:txBody>
          <a:bodyPr/>
          <a:lstStyle/>
          <a:p>
            <a:fld id="{5273FF6C-5EBF-4B6F-AA4F-71D3E38AD8B4}" type="slidenum">
              <a:rPr lang="en-US" smtClean="0"/>
              <a:t>18</a:t>
            </a:fld>
            <a:endParaRPr lang="en-US"/>
          </a:p>
        </p:txBody>
      </p:sp>
    </p:spTree>
    <p:extLst>
      <p:ext uri="{BB962C8B-B14F-4D97-AF65-F5344CB8AC3E}">
        <p14:creationId xmlns:p14="http://schemas.microsoft.com/office/powerpoint/2010/main" val="3940596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381000" y="684213"/>
            <a:ext cx="6086475" cy="3424237"/>
          </a:xfrm>
          <a:ln/>
        </p:spPr>
      </p:sp>
      <p:sp>
        <p:nvSpPr>
          <p:cNvPr id="81923" name="Rectangle 3"/>
          <p:cNvSpPr>
            <a:spLocks noGrp="1" noChangeArrowheads="1"/>
          </p:cNvSpPr>
          <p:nvPr>
            <p:ph type="body" idx="1"/>
          </p:nvPr>
        </p:nvSpPr>
        <p:spPr>
          <a:xfrm>
            <a:off x="684857" y="4337777"/>
            <a:ext cx="5477370" cy="4109791"/>
          </a:xfrm>
          <a:noFill/>
          <a:ln/>
        </p:spPr>
        <p:txBody>
          <a:bodyPr/>
          <a:lstStyle/>
          <a:p>
            <a:pPr eaLnBrk="1" hangingPunct="1"/>
            <a:r>
              <a:rPr lang="en-US" dirty="0"/>
              <a:t>D-E-F is an acronym that is helpful in for healthcare professionals to use when assessing traumatic stress in patients and their families. </a:t>
            </a:r>
          </a:p>
          <a:p>
            <a:pPr eaLnBrk="1" hangingPunct="1"/>
            <a:endParaRPr lang="en-US" dirty="0"/>
          </a:p>
          <a:p>
            <a:pPr eaLnBrk="1" hangingPunct="1"/>
            <a:r>
              <a:rPr lang="en-US" dirty="0"/>
              <a:t>D- Distress of the patient</a:t>
            </a:r>
          </a:p>
          <a:p>
            <a:pPr eaLnBrk="1" hangingPunct="1"/>
            <a:r>
              <a:rPr lang="en-US" dirty="0"/>
              <a:t>E- Emotional Support needed by the patient </a:t>
            </a:r>
          </a:p>
          <a:p>
            <a:pPr eaLnBrk="1" hangingPunct="1"/>
            <a:r>
              <a:rPr lang="en-US" dirty="0"/>
              <a:t>F- Family Needs at this time</a:t>
            </a:r>
          </a:p>
          <a:p>
            <a:pPr eaLnBrk="1" hangingPunct="1"/>
            <a:endParaRPr lang="en-US" dirty="0"/>
          </a:p>
          <a:p>
            <a:pPr eaLnBrk="1" hangingPunct="1"/>
            <a:r>
              <a:rPr lang="en-US" dirty="0"/>
              <a:t>www.healthcaretoolbox.org</a:t>
            </a:r>
          </a:p>
        </p:txBody>
      </p:sp>
      <p:sp>
        <p:nvSpPr>
          <p:cNvPr id="81924" name="Header Placeholder 5"/>
          <p:cNvSpPr>
            <a:spLocks noGrp="1"/>
          </p:cNvSpPr>
          <p:nvPr>
            <p:ph type="hdr" sz="quarter"/>
          </p:nvPr>
        </p:nvSpPr>
        <p:spPr>
          <a:noFill/>
        </p:spPr>
        <p:txBody>
          <a:bodyPr/>
          <a:lstStyle/>
          <a:p>
            <a:r>
              <a:rPr lang="en-US"/>
              <a:t>Interventions for traumatized children in pediatric settings</a:t>
            </a:r>
          </a:p>
        </p:txBody>
      </p:sp>
    </p:spTree>
    <p:extLst>
      <p:ext uri="{BB962C8B-B14F-4D97-AF65-F5344CB8AC3E}">
        <p14:creationId xmlns:p14="http://schemas.microsoft.com/office/powerpoint/2010/main" val="3008954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73FF6C-5EBF-4B6F-AA4F-71D3E38AD8B4}" type="slidenum">
              <a:rPr lang="en-US" smtClean="0"/>
              <a:t>2</a:t>
            </a:fld>
            <a:endParaRPr lang="en-US"/>
          </a:p>
        </p:txBody>
      </p:sp>
    </p:spTree>
    <p:extLst>
      <p:ext uri="{BB962C8B-B14F-4D97-AF65-F5344CB8AC3E}">
        <p14:creationId xmlns:p14="http://schemas.microsoft.com/office/powerpoint/2010/main" val="3998471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937" rtl="0" eaLnBrk="1" fontAlgn="base" latinLnBrk="0" hangingPunct="1">
              <a:lnSpc>
                <a:spcPct val="100000"/>
              </a:lnSpc>
              <a:spcBef>
                <a:spcPct val="20000"/>
              </a:spcBef>
              <a:spcAft>
                <a:spcPct val="0"/>
              </a:spcAft>
              <a:buClr>
                <a:srgbClr val="006699"/>
              </a:buClr>
              <a:buSzPct val="75000"/>
              <a:buFontTx/>
              <a:buNone/>
              <a:tabLst/>
              <a:defRPr/>
            </a:pPr>
            <a:r>
              <a:rPr lang="en-US" sz="1100" b="0" dirty="0">
                <a:solidFill>
                  <a:srgbClr val="002060"/>
                </a:solidFill>
              </a:rPr>
              <a:t>View </a:t>
            </a:r>
            <a:r>
              <a:rPr lang="en-US" sz="1100" i="1" dirty="0">
                <a:solidFill>
                  <a:srgbClr val="002060"/>
                </a:solidFill>
              </a:rPr>
              <a:t>relationships</a:t>
            </a:r>
            <a:r>
              <a:rPr lang="en-US" sz="1100" b="0" dirty="0">
                <a:solidFill>
                  <a:srgbClr val="002060"/>
                </a:solidFill>
              </a:rPr>
              <a:t>, </a:t>
            </a:r>
            <a:r>
              <a:rPr lang="en-US" sz="1100" i="1" dirty="0">
                <a:solidFill>
                  <a:srgbClr val="002060"/>
                </a:solidFill>
              </a:rPr>
              <a:t>assessments</a:t>
            </a:r>
            <a:r>
              <a:rPr lang="en-US" sz="1100" b="0" dirty="0">
                <a:solidFill>
                  <a:srgbClr val="002060"/>
                </a:solidFill>
              </a:rPr>
              <a:t> and</a:t>
            </a:r>
            <a:r>
              <a:rPr lang="en-US" sz="1100" dirty="0">
                <a:solidFill>
                  <a:srgbClr val="002060"/>
                </a:solidFill>
              </a:rPr>
              <a:t> </a:t>
            </a:r>
            <a:r>
              <a:rPr lang="en-US" sz="1100" i="1" dirty="0">
                <a:solidFill>
                  <a:srgbClr val="002060"/>
                </a:solidFill>
              </a:rPr>
              <a:t>treatments</a:t>
            </a:r>
            <a:r>
              <a:rPr lang="en-US" sz="1100" dirty="0">
                <a:solidFill>
                  <a:srgbClr val="002060"/>
                </a:solidFill>
              </a:rPr>
              <a:t> </a:t>
            </a:r>
            <a:r>
              <a:rPr lang="en-US" sz="1100" b="0" dirty="0">
                <a:solidFill>
                  <a:srgbClr val="002060"/>
                </a:solidFill>
              </a:rPr>
              <a:t>through a Culturally-Sensitive Trauma-Informed Lens </a:t>
            </a:r>
          </a:p>
          <a:p>
            <a:pPr marL="0" marR="0" lvl="0" indent="0" algn="l" defTabSz="912937" rtl="0" eaLnBrk="1" fontAlgn="base" latinLnBrk="0" hangingPunct="1">
              <a:lnSpc>
                <a:spcPct val="100000"/>
              </a:lnSpc>
              <a:spcBef>
                <a:spcPct val="20000"/>
              </a:spcBef>
              <a:spcAft>
                <a:spcPct val="0"/>
              </a:spcAft>
              <a:buClr>
                <a:srgbClr val="006699"/>
              </a:buClr>
              <a:buSzPct val="75000"/>
              <a:buFontTx/>
              <a:buNone/>
              <a:tabLst/>
              <a:defRPr/>
            </a:pPr>
            <a:endParaRPr lang="en-US" sz="1100" b="0" dirty="0">
              <a:solidFill>
                <a:srgbClr val="002060"/>
              </a:solidFill>
            </a:endParaRPr>
          </a:p>
          <a:p>
            <a:r>
              <a:rPr lang="en-US" dirty="0"/>
              <a:t>Culture is more than race and ethnicity</a:t>
            </a:r>
          </a:p>
          <a:p>
            <a:endParaRPr lang="en-US" dirty="0"/>
          </a:p>
          <a:p>
            <a:r>
              <a:rPr lang="en-US" dirty="0"/>
              <a:t>The capacity for health care professionals to effectually provide trauma-informed assessment and intervention that acknowledges, respects, and integrates patients' and families' cultural values, beliefs, and practices.</a:t>
            </a:r>
          </a:p>
          <a:p>
            <a:endParaRPr lang="en-US" dirty="0"/>
          </a:p>
          <a:p>
            <a:r>
              <a:rPr lang="en-US" dirty="0"/>
              <a:t>As in all pediatric care, Culturally-Sensitive Trauma-Informed Care requires attention to be paid to a child's and family's values and beliefs about health and illness. </a:t>
            </a:r>
          </a:p>
          <a:p>
            <a:r>
              <a:rPr lang="en-US" dirty="0"/>
              <a:t>- What's unique is that attention must also be paid to cultural variations in the child's and family's experience of and response to trauma.</a:t>
            </a:r>
          </a:p>
          <a:p>
            <a:endParaRPr lang="en-US" dirty="0"/>
          </a:p>
          <a:p>
            <a:r>
              <a:rPr lang="en-US" dirty="0"/>
              <a:t>Research suggests that although there is a universal biological response to trauma, cultural factors can influence the biopsychosocial experience of trauma and subsequent traumatic stress reactions. </a:t>
            </a:r>
          </a:p>
          <a:p>
            <a:pPr marL="171450" indent="-171450">
              <a:buFontTx/>
              <a:buChar char="-"/>
            </a:pPr>
            <a:r>
              <a:rPr lang="en-US" dirty="0"/>
              <a:t>Ethno-cultural factors play an important role in an individual's vulnerability to, experience and expression of traumatic stress, as well as their response to trauma treatment.</a:t>
            </a:r>
          </a:p>
          <a:p>
            <a:pPr marL="0" indent="0">
              <a:buNone/>
            </a:pPr>
            <a:endParaRPr lang="en-US" sz="1200" b="0" dirty="0">
              <a:solidFill>
                <a:srgbClr val="002060"/>
              </a:solidFill>
              <a:cs typeface="Arial" panose="020B0604020202020204" pitchFamily="34" charset="0"/>
            </a:endParaRPr>
          </a:p>
          <a:p>
            <a:r>
              <a:rPr lang="en-US" sz="3200" b="0" dirty="0">
                <a:solidFill>
                  <a:srgbClr val="002060"/>
                </a:solidFill>
                <a:cs typeface="Arial"/>
              </a:rPr>
              <a:t>Culture includes, </a:t>
            </a:r>
            <a:r>
              <a:rPr lang="en-US" sz="3200" b="0" i="1" dirty="0">
                <a:solidFill>
                  <a:srgbClr val="002060"/>
                </a:solidFill>
                <a:cs typeface="Arial"/>
              </a:rPr>
              <a:t>but is not limited to</a:t>
            </a:r>
            <a:r>
              <a:rPr lang="en-US" sz="3200" b="0" dirty="0">
                <a:solidFill>
                  <a:srgbClr val="002060"/>
                </a:solidFill>
                <a:cs typeface="Arial"/>
              </a:rPr>
              <a:t>: </a:t>
            </a:r>
            <a:endParaRPr lang="en-US" sz="3200" b="0" dirty="0">
              <a:solidFill>
                <a:srgbClr val="002060"/>
              </a:solidFill>
              <a:cs typeface="Arial" panose="020B0604020202020204" pitchFamily="34" charset="0"/>
            </a:endParaRPr>
          </a:p>
          <a:p>
            <a:pPr lvl="1"/>
            <a:r>
              <a:rPr lang="en-US" b="0" dirty="0">
                <a:solidFill>
                  <a:srgbClr val="002060"/>
                </a:solidFill>
                <a:cs typeface="Arial" panose="020B0604020202020204" pitchFamily="34" charset="0"/>
              </a:rPr>
              <a:t>Religious beliefs </a:t>
            </a:r>
          </a:p>
          <a:p>
            <a:pPr lvl="1"/>
            <a:r>
              <a:rPr lang="en-US" b="0" dirty="0">
                <a:solidFill>
                  <a:srgbClr val="002060"/>
                </a:solidFill>
                <a:cs typeface="Arial" panose="020B0604020202020204" pitchFamily="34" charset="0"/>
              </a:rPr>
              <a:t>Socioeconomic status</a:t>
            </a:r>
          </a:p>
          <a:p>
            <a:pPr lvl="1"/>
            <a:r>
              <a:rPr lang="en-US" b="0" dirty="0">
                <a:solidFill>
                  <a:srgbClr val="002060"/>
                </a:solidFill>
                <a:cs typeface="Arial" panose="020B0604020202020204" pitchFamily="34" charset="0"/>
              </a:rPr>
              <a:t>Gender </a:t>
            </a:r>
          </a:p>
          <a:p>
            <a:pPr lvl="1"/>
            <a:r>
              <a:rPr lang="en-US" b="0" dirty="0">
                <a:solidFill>
                  <a:srgbClr val="002060"/>
                </a:solidFill>
                <a:cs typeface="Arial"/>
              </a:rPr>
              <a:t>Sexual identity  </a:t>
            </a:r>
            <a:endParaRPr lang="en-US" b="0" dirty="0">
              <a:solidFill>
                <a:srgbClr val="002060"/>
              </a:solidFill>
              <a:cs typeface="Arial" panose="020B0604020202020204" pitchFamily="34" charset="0"/>
            </a:endParaRPr>
          </a:p>
          <a:p>
            <a:pPr lvl="1"/>
            <a:r>
              <a:rPr lang="en-US" b="0" dirty="0">
                <a:solidFill>
                  <a:srgbClr val="002060"/>
                </a:solidFill>
                <a:cs typeface="Arial" panose="020B0604020202020204" pitchFamily="34" charset="0"/>
              </a:rPr>
              <a:t>Literacy level</a:t>
            </a:r>
          </a:p>
          <a:p>
            <a:pPr lvl="1"/>
            <a:r>
              <a:rPr lang="en-US" b="0" dirty="0">
                <a:solidFill>
                  <a:srgbClr val="002060"/>
                </a:solidFill>
                <a:cs typeface="Arial" panose="020B0604020202020204" pitchFamily="34" charset="0"/>
              </a:rPr>
              <a:t>Residency</a:t>
            </a:r>
          </a:p>
          <a:p>
            <a:pPr marL="0" indent="0">
              <a:buNone/>
            </a:pPr>
            <a:endParaRPr lang="en-US" sz="1400" b="0" dirty="0">
              <a:solidFill>
                <a:srgbClr val="002060"/>
              </a:solidFill>
              <a:cs typeface="Arial" panose="020B0604020202020204" pitchFamily="34" charset="0"/>
            </a:endParaRPr>
          </a:p>
          <a:p>
            <a:r>
              <a:rPr lang="en-US" sz="3200" b="0" dirty="0">
                <a:solidFill>
                  <a:srgbClr val="002060"/>
                </a:solidFill>
                <a:cs typeface="Arial" panose="020B0604020202020204" pitchFamily="34" charset="0"/>
              </a:rPr>
              <a:t>Keep in mind the current political and social contexts in which we are living</a:t>
            </a:r>
            <a:endParaRPr lang="en-US" sz="2400" b="0" dirty="0">
              <a:cs typeface="Arial" panose="020B0604020202020204" pitchFamily="34" charset="0"/>
            </a:endParaRPr>
          </a:p>
          <a:p>
            <a:pPr marL="0" marR="0" lvl="0" indent="0" algn="l" defTabSz="912937" rtl="0" eaLnBrk="1" fontAlgn="base" latinLnBrk="0" hangingPunct="1">
              <a:lnSpc>
                <a:spcPct val="100000"/>
              </a:lnSpc>
              <a:spcBef>
                <a:spcPct val="20000"/>
              </a:spcBef>
              <a:spcAft>
                <a:spcPct val="0"/>
              </a:spcAft>
              <a:buClr>
                <a:srgbClr val="006699"/>
              </a:buClr>
              <a:buSzPct val="75000"/>
              <a:buFontTx/>
              <a:buNone/>
              <a:tabLst/>
              <a:defRPr/>
            </a:pPr>
            <a:endParaRPr lang="en-US" sz="1100" b="0" dirty="0">
              <a:solidFill>
                <a:srgbClr val="002060"/>
              </a:solidFill>
            </a:endParaRPr>
          </a:p>
          <a:p>
            <a:pPr defTabSz="912937" fontAlgn="base">
              <a:spcBef>
                <a:spcPct val="20000"/>
              </a:spcBef>
              <a:spcAft>
                <a:spcPct val="0"/>
              </a:spcAft>
              <a:buClr>
                <a:srgbClr val="006699"/>
              </a:buClr>
              <a:buSzPct val="75000"/>
              <a:defRPr/>
            </a:pPr>
            <a:endParaRPr lang="en-US" sz="1100" kern="0" dirty="0">
              <a:solidFill>
                <a:srgbClr val="000000"/>
              </a:solidFill>
              <a:latin typeface="Verdana"/>
            </a:endParaRPr>
          </a:p>
          <a:p>
            <a:pPr defTabSz="912937" fontAlgn="base">
              <a:spcBef>
                <a:spcPct val="20000"/>
              </a:spcBef>
              <a:spcAft>
                <a:spcPct val="0"/>
              </a:spcAft>
              <a:buClr>
                <a:srgbClr val="006699"/>
              </a:buClr>
              <a:buSzPct val="75000"/>
              <a:defRPr/>
            </a:pPr>
            <a:r>
              <a:rPr lang="en-US" sz="1100" kern="0" dirty="0">
                <a:solidFill>
                  <a:srgbClr val="000000"/>
                </a:solidFill>
                <a:latin typeface="Verdana"/>
              </a:rPr>
              <a:t>Culturally-Sensitive Trauma informed care is a great way to incorporate family centered care into your practice and culturally sensitive trauma informed care is based upon listening, being open, and respecting the different cultural practices of everyone that we care for. Recognizing that what some patients need at the time of their treatment may differ from what you or your family would need in that moment. So we want to: </a:t>
            </a:r>
          </a:p>
          <a:p>
            <a:pPr defTabSz="912937" fontAlgn="base">
              <a:spcBef>
                <a:spcPct val="20000"/>
              </a:spcBef>
              <a:spcAft>
                <a:spcPct val="0"/>
              </a:spcAft>
              <a:buClr>
                <a:srgbClr val="006699"/>
              </a:buClr>
              <a:buSzPct val="75000"/>
              <a:defRPr/>
            </a:pPr>
            <a:r>
              <a:rPr lang="en-US" sz="1100" kern="0" dirty="0">
                <a:solidFill>
                  <a:srgbClr val="000000"/>
                </a:solidFill>
                <a:latin typeface="Verdana"/>
              </a:rPr>
              <a:t> </a:t>
            </a:r>
          </a:p>
          <a:p>
            <a:pPr defTabSz="912937" fontAlgn="base">
              <a:spcBef>
                <a:spcPct val="20000"/>
              </a:spcBef>
              <a:spcAft>
                <a:spcPct val="0"/>
              </a:spcAft>
              <a:buClr>
                <a:srgbClr val="006699"/>
              </a:buClr>
              <a:buSzPct val="75000"/>
              <a:defRPr/>
            </a:pPr>
            <a:r>
              <a:rPr lang="en-US" sz="1100" kern="0" dirty="0">
                <a:solidFill>
                  <a:srgbClr val="000000"/>
                </a:solidFill>
                <a:latin typeface="Verdana"/>
              </a:rPr>
              <a:t>Listen to their understanding of the situation, their worries and thoughts</a:t>
            </a:r>
          </a:p>
          <a:p>
            <a:pPr defTabSz="912937" fontAlgn="base">
              <a:spcBef>
                <a:spcPct val="20000"/>
              </a:spcBef>
              <a:spcAft>
                <a:spcPct val="0"/>
              </a:spcAft>
              <a:buClr>
                <a:srgbClr val="006699"/>
              </a:buClr>
              <a:buSzPct val="75000"/>
              <a:defRPr/>
            </a:pPr>
            <a:r>
              <a:rPr lang="en-US" sz="1100" kern="0" dirty="0">
                <a:solidFill>
                  <a:srgbClr val="000000"/>
                </a:solidFill>
                <a:latin typeface="Verdana"/>
              </a:rPr>
              <a:t>Be Open to who they want by their side, what kind of help they are seeking</a:t>
            </a:r>
          </a:p>
          <a:p>
            <a:pPr defTabSz="912937" fontAlgn="base">
              <a:spcBef>
                <a:spcPct val="20000"/>
              </a:spcBef>
              <a:spcAft>
                <a:spcPct val="0"/>
              </a:spcAft>
              <a:buClr>
                <a:srgbClr val="006699"/>
              </a:buClr>
              <a:buSzPct val="75000"/>
              <a:defRPr/>
            </a:pPr>
            <a:r>
              <a:rPr lang="en-US" sz="1100" kern="0" dirty="0">
                <a:solidFill>
                  <a:srgbClr val="000000"/>
                </a:solidFill>
                <a:latin typeface="Verdana"/>
              </a:rPr>
              <a:t>And Respect the ways in which they communicate about what they need at that time. </a:t>
            </a:r>
          </a:p>
          <a:p>
            <a:pPr defTabSz="912937" fontAlgn="base">
              <a:spcBef>
                <a:spcPct val="20000"/>
              </a:spcBef>
              <a:spcAft>
                <a:spcPct val="0"/>
              </a:spcAft>
              <a:buClr>
                <a:srgbClr val="006699"/>
              </a:buClr>
              <a:buSzPct val="75000"/>
              <a:defRPr/>
            </a:pPr>
            <a:endParaRPr lang="en-US" sz="1100" kern="0" dirty="0">
              <a:solidFill>
                <a:srgbClr val="000000"/>
              </a:solidFill>
              <a:latin typeface="Verdana"/>
            </a:endParaRPr>
          </a:p>
          <a:p>
            <a:pPr defTabSz="912937" fontAlgn="base">
              <a:spcBef>
                <a:spcPct val="20000"/>
              </a:spcBef>
              <a:spcAft>
                <a:spcPct val="0"/>
              </a:spcAft>
              <a:buClr>
                <a:srgbClr val="006699"/>
              </a:buClr>
              <a:buSzPct val="75000"/>
              <a:defRPr/>
            </a:pPr>
            <a:r>
              <a:rPr lang="en-US" sz="1100" kern="0" dirty="0">
                <a:solidFill>
                  <a:srgbClr val="000000"/>
                </a:solidFill>
                <a:latin typeface="Verdana"/>
              </a:rPr>
              <a:t>Ultimately, it is good practice to view all relationships, assessments and treatments through a culturally sensitive trauma informed lens</a:t>
            </a:r>
          </a:p>
          <a:p>
            <a:pPr defTabSz="912937" fontAlgn="base">
              <a:spcBef>
                <a:spcPct val="20000"/>
              </a:spcBef>
              <a:spcAft>
                <a:spcPct val="0"/>
              </a:spcAft>
              <a:buClr>
                <a:srgbClr val="006699"/>
              </a:buClr>
              <a:buSzPct val="75000"/>
              <a:defRPr/>
            </a:pPr>
            <a:endParaRPr lang="en-US" sz="1100" kern="0" dirty="0">
              <a:solidFill>
                <a:srgbClr val="000000"/>
              </a:solidFill>
              <a:latin typeface="Verdana"/>
            </a:endParaRPr>
          </a:p>
          <a:p>
            <a:pPr defTabSz="912937" fontAlgn="base">
              <a:spcBef>
                <a:spcPct val="20000"/>
              </a:spcBef>
              <a:spcAft>
                <a:spcPct val="0"/>
              </a:spcAft>
              <a:buClr>
                <a:srgbClr val="006699"/>
              </a:buClr>
              <a:buSzPct val="75000"/>
              <a:defRPr/>
            </a:pPr>
            <a:endParaRPr lang="en-US" sz="1100" kern="0" dirty="0">
              <a:solidFill>
                <a:srgbClr val="000000"/>
              </a:solidFill>
              <a:latin typeface="Verdana"/>
            </a:endParaRPr>
          </a:p>
          <a:p>
            <a:pPr defTabSz="912937" fontAlgn="base">
              <a:spcBef>
                <a:spcPct val="20000"/>
              </a:spcBef>
              <a:spcAft>
                <a:spcPct val="0"/>
              </a:spcAft>
              <a:buClr>
                <a:srgbClr val="006699"/>
              </a:buClr>
              <a:buSzPct val="75000"/>
              <a:defRPr/>
            </a:pPr>
            <a:r>
              <a:rPr lang="en-US" sz="1100" kern="0" dirty="0">
                <a:solidFill>
                  <a:srgbClr val="000000"/>
                </a:solidFill>
                <a:latin typeface="Verdana"/>
              </a:rPr>
              <a:t>View </a:t>
            </a:r>
            <a:r>
              <a:rPr lang="en-US" sz="1100" b="1" kern="0" dirty="0">
                <a:solidFill>
                  <a:srgbClr val="000000"/>
                </a:solidFill>
                <a:latin typeface="Verdana"/>
              </a:rPr>
              <a:t>RELATIONSHIPS</a:t>
            </a:r>
            <a:r>
              <a:rPr lang="en-US" sz="1100" kern="0" dirty="0">
                <a:solidFill>
                  <a:srgbClr val="000000"/>
                </a:solidFill>
                <a:latin typeface="Verdana"/>
              </a:rPr>
              <a:t> through a Culturally-Sensitive Trauma-Informed lens</a:t>
            </a:r>
          </a:p>
          <a:p>
            <a:pPr marL="342351" indent="-342351" defTabSz="912937" fontAlgn="base">
              <a:spcBef>
                <a:spcPct val="20000"/>
              </a:spcBef>
              <a:spcAft>
                <a:spcPct val="0"/>
              </a:spcAft>
              <a:buClr>
                <a:srgbClr val="006699"/>
              </a:buClr>
              <a:buSzPct val="75000"/>
              <a:buFont typeface="Courier New" panose="02070309020205020404" pitchFamily="49" charset="0"/>
              <a:buChar char="o"/>
              <a:defRPr/>
            </a:pPr>
            <a:r>
              <a:rPr lang="en-US" sz="1100" kern="0" dirty="0">
                <a:solidFill>
                  <a:srgbClr val="000000"/>
                </a:solidFill>
                <a:latin typeface="Verdana"/>
              </a:rPr>
              <a:t>Understand your role as a provider within this family's world.</a:t>
            </a:r>
          </a:p>
          <a:p>
            <a:pPr marL="342351" indent="-342351" defTabSz="912937" fontAlgn="base">
              <a:spcBef>
                <a:spcPct val="20000"/>
              </a:spcBef>
              <a:spcAft>
                <a:spcPct val="0"/>
              </a:spcAft>
              <a:buClr>
                <a:srgbClr val="006699"/>
              </a:buClr>
              <a:buSzPct val="75000"/>
              <a:buFont typeface="Courier New" panose="02070309020205020404" pitchFamily="49" charset="0"/>
              <a:buChar char="o"/>
              <a:defRPr/>
            </a:pPr>
            <a:r>
              <a:rPr lang="en-US" sz="1100" kern="0" dirty="0">
                <a:solidFill>
                  <a:srgbClr val="000000"/>
                </a:solidFill>
                <a:latin typeface="Verdana"/>
              </a:rPr>
              <a:t>Gain a better understanding of the roles and dynamics within this family.</a:t>
            </a:r>
          </a:p>
          <a:p>
            <a:pPr marL="342351" indent="-342351" defTabSz="912937" fontAlgn="base">
              <a:spcBef>
                <a:spcPct val="20000"/>
              </a:spcBef>
              <a:spcAft>
                <a:spcPct val="0"/>
              </a:spcAft>
              <a:buClr>
                <a:srgbClr val="006699"/>
              </a:buClr>
              <a:buSzPct val="75000"/>
              <a:buFont typeface="Courier New" panose="02070309020205020404" pitchFamily="49" charset="0"/>
              <a:buChar char="o"/>
              <a:defRPr/>
            </a:pPr>
            <a:r>
              <a:rPr lang="en-US" sz="1100" kern="0" dirty="0">
                <a:solidFill>
                  <a:srgbClr val="000000"/>
                </a:solidFill>
                <a:latin typeface="Verdana"/>
              </a:rPr>
              <a:t>Consider and facilitate the inclusion of others (extended family, clergy, healers) when treating patients.</a:t>
            </a:r>
          </a:p>
          <a:p>
            <a:pPr defTabSz="912937" fontAlgn="base">
              <a:spcBef>
                <a:spcPct val="20000"/>
              </a:spcBef>
              <a:spcAft>
                <a:spcPct val="0"/>
              </a:spcAft>
              <a:buClr>
                <a:srgbClr val="006699"/>
              </a:buClr>
              <a:buSzPct val="75000"/>
              <a:defRPr/>
            </a:pPr>
            <a:endParaRPr lang="en-US" sz="1100" kern="0" dirty="0">
              <a:solidFill>
                <a:srgbClr val="000000"/>
              </a:solidFill>
              <a:latin typeface="Verdana"/>
            </a:endParaRPr>
          </a:p>
          <a:p>
            <a:pPr defTabSz="912937" fontAlgn="base">
              <a:spcBef>
                <a:spcPct val="20000"/>
              </a:spcBef>
              <a:spcAft>
                <a:spcPct val="0"/>
              </a:spcAft>
              <a:buClr>
                <a:srgbClr val="006699"/>
              </a:buClr>
              <a:buSzPct val="75000"/>
              <a:defRPr/>
            </a:pPr>
            <a:r>
              <a:rPr lang="en-US" sz="1100" kern="0" dirty="0">
                <a:solidFill>
                  <a:srgbClr val="000000"/>
                </a:solidFill>
                <a:latin typeface="Verdana"/>
              </a:rPr>
              <a:t>View </a:t>
            </a:r>
            <a:r>
              <a:rPr lang="en-US" sz="1100" b="1" kern="0" dirty="0">
                <a:solidFill>
                  <a:srgbClr val="000000"/>
                </a:solidFill>
                <a:latin typeface="Verdana"/>
              </a:rPr>
              <a:t>ASSESSMENT</a:t>
            </a:r>
            <a:r>
              <a:rPr lang="en-US" sz="1100" kern="0" dirty="0">
                <a:solidFill>
                  <a:srgbClr val="000000"/>
                </a:solidFill>
                <a:latin typeface="Verdana"/>
              </a:rPr>
              <a:t> through a Culturally-Sensitive Trauma-Informed lens</a:t>
            </a:r>
          </a:p>
          <a:p>
            <a:pPr marL="342351" indent="-342351" defTabSz="912937" fontAlgn="base">
              <a:spcBef>
                <a:spcPct val="20000"/>
              </a:spcBef>
              <a:spcAft>
                <a:spcPct val="0"/>
              </a:spcAft>
              <a:buClr>
                <a:srgbClr val="006699"/>
              </a:buClr>
              <a:buSzPct val="75000"/>
              <a:buFont typeface="Courier New" panose="02070309020205020404" pitchFamily="49" charset="0"/>
              <a:buChar char="o"/>
              <a:defRPr/>
            </a:pPr>
            <a:r>
              <a:rPr lang="en-US" sz="1100" kern="0" dirty="0">
                <a:solidFill>
                  <a:srgbClr val="000000"/>
                </a:solidFill>
                <a:latin typeface="Verdana"/>
              </a:rPr>
              <a:t>The manifestation and expression of psychological states differ depending on personal, familial, and cultural beliefs and practices.</a:t>
            </a:r>
          </a:p>
          <a:p>
            <a:pPr marL="342351" indent="-342351" defTabSz="912937" fontAlgn="base">
              <a:spcBef>
                <a:spcPct val="20000"/>
              </a:spcBef>
              <a:spcAft>
                <a:spcPct val="0"/>
              </a:spcAft>
              <a:buClr>
                <a:srgbClr val="006699"/>
              </a:buClr>
              <a:buSzPct val="75000"/>
              <a:buFont typeface="Courier New" panose="02070309020205020404" pitchFamily="49" charset="0"/>
              <a:buChar char="o"/>
              <a:defRPr/>
            </a:pPr>
            <a:r>
              <a:rPr lang="en-US" sz="1100" kern="0" dirty="0">
                <a:solidFill>
                  <a:srgbClr val="000000"/>
                </a:solidFill>
                <a:latin typeface="Verdana"/>
              </a:rPr>
              <a:t>Listen to and use the family's own terms during assessment and treatment planning</a:t>
            </a:r>
          </a:p>
          <a:p>
            <a:pPr marL="342351" indent="-342351" defTabSz="912937" fontAlgn="base">
              <a:spcBef>
                <a:spcPct val="20000"/>
              </a:spcBef>
              <a:spcAft>
                <a:spcPct val="0"/>
              </a:spcAft>
              <a:buClr>
                <a:srgbClr val="006699"/>
              </a:buClr>
              <a:buSzPct val="75000"/>
              <a:buFont typeface="Courier New" panose="02070309020205020404" pitchFamily="49" charset="0"/>
              <a:buChar char="o"/>
              <a:defRPr/>
            </a:pPr>
            <a:r>
              <a:rPr lang="en-US" sz="1100" kern="0" dirty="0">
                <a:solidFill>
                  <a:srgbClr val="000000"/>
                </a:solidFill>
                <a:latin typeface="Verdana"/>
              </a:rPr>
              <a:t>Trust in / comfort with the provider is vital and it’s up to us to promote trust.</a:t>
            </a:r>
          </a:p>
          <a:p>
            <a:pPr defTabSz="912937" fontAlgn="base">
              <a:spcBef>
                <a:spcPct val="20000"/>
              </a:spcBef>
              <a:spcAft>
                <a:spcPct val="0"/>
              </a:spcAft>
              <a:buClr>
                <a:srgbClr val="006699"/>
              </a:buClr>
              <a:buSzPct val="75000"/>
              <a:defRPr/>
            </a:pPr>
            <a:endParaRPr lang="en-US" sz="1100" kern="0" dirty="0">
              <a:solidFill>
                <a:srgbClr val="000000"/>
              </a:solidFill>
              <a:latin typeface="Verdana"/>
            </a:endParaRPr>
          </a:p>
          <a:p>
            <a:pPr defTabSz="912937" fontAlgn="base">
              <a:spcBef>
                <a:spcPct val="20000"/>
              </a:spcBef>
              <a:spcAft>
                <a:spcPct val="0"/>
              </a:spcAft>
              <a:buClr>
                <a:srgbClr val="006699"/>
              </a:buClr>
              <a:buSzPct val="75000"/>
              <a:defRPr/>
            </a:pPr>
            <a:r>
              <a:rPr lang="en-US" sz="1100" kern="0" dirty="0">
                <a:solidFill>
                  <a:srgbClr val="000000"/>
                </a:solidFill>
                <a:latin typeface="Verdana"/>
              </a:rPr>
              <a:t>View </a:t>
            </a:r>
            <a:r>
              <a:rPr lang="en-US" sz="1100" b="1" kern="0" dirty="0">
                <a:solidFill>
                  <a:srgbClr val="000000"/>
                </a:solidFill>
                <a:latin typeface="Verdana"/>
              </a:rPr>
              <a:t>TREATMENT </a:t>
            </a:r>
            <a:r>
              <a:rPr lang="en-US" sz="1100" kern="0" dirty="0">
                <a:solidFill>
                  <a:srgbClr val="000000"/>
                </a:solidFill>
                <a:latin typeface="Verdana"/>
              </a:rPr>
              <a:t>through a Culturally-Sensitive Trauma-Informed lens</a:t>
            </a:r>
          </a:p>
          <a:p>
            <a:pPr marL="342351" indent="-342351" defTabSz="912937" fontAlgn="base">
              <a:spcBef>
                <a:spcPct val="20000"/>
              </a:spcBef>
              <a:spcAft>
                <a:spcPct val="0"/>
              </a:spcAft>
              <a:buClr>
                <a:srgbClr val="006699"/>
              </a:buClr>
              <a:buSzPct val="75000"/>
              <a:buFont typeface="Courier New" panose="02070309020205020404" pitchFamily="49" charset="0"/>
              <a:buChar char="o"/>
              <a:defRPr/>
            </a:pPr>
            <a:r>
              <a:rPr lang="en-US" sz="1100" kern="0" dirty="0">
                <a:solidFill>
                  <a:srgbClr val="000000"/>
                </a:solidFill>
                <a:latin typeface="Verdana"/>
              </a:rPr>
              <a:t>Healing comes in many different forms; your ideas, beliefs, and values may differ from the family's.</a:t>
            </a:r>
          </a:p>
          <a:p>
            <a:pPr marL="342351" indent="-342351" defTabSz="912937" fontAlgn="base">
              <a:spcBef>
                <a:spcPct val="20000"/>
              </a:spcBef>
              <a:spcAft>
                <a:spcPct val="0"/>
              </a:spcAft>
              <a:buClr>
                <a:srgbClr val="006699"/>
              </a:buClr>
              <a:buSzPct val="75000"/>
              <a:buFont typeface="Courier New" panose="02070309020205020404" pitchFamily="49" charset="0"/>
              <a:buChar char="o"/>
              <a:defRPr/>
            </a:pPr>
            <a:r>
              <a:rPr lang="en-US" sz="1100" kern="0" dirty="0">
                <a:solidFill>
                  <a:srgbClr val="000000"/>
                </a:solidFill>
                <a:latin typeface="Verdana"/>
              </a:rPr>
              <a:t>Be sure you have integrated the family's understanding of diagnosis, prognosis, and healing into your treatment planning.</a:t>
            </a:r>
          </a:p>
          <a:p>
            <a:pPr marL="342351" indent="-342351" defTabSz="912937" fontAlgn="base">
              <a:spcBef>
                <a:spcPct val="20000"/>
              </a:spcBef>
              <a:spcAft>
                <a:spcPct val="0"/>
              </a:spcAft>
              <a:buClr>
                <a:srgbClr val="006699"/>
              </a:buClr>
              <a:buSzPct val="75000"/>
              <a:buFont typeface="Courier New" panose="02070309020205020404" pitchFamily="49" charset="0"/>
              <a:buChar char="o"/>
              <a:defRPr/>
            </a:pPr>
            <a:r>
              <a:rPr lang="en-US" sz="1100" kern="0" dirty="0">
                <a:solidFill>
                  <a:srgbClr val="000000"/>
                </a:solidFill>
                <a:latin typeface="Verdana"/>
              </a:rPr>
              <a:t>Consider each family's resources and barriers to help-seeking and utilization of supportive services within the community.</a:t>
            </a:r>
          </a:p>
          <a:p>
            <a:endParaRPr lang="en-US" dirty="0">
              <a:solidFill>
                <a:prstClr val="black"/>
              </a:solidFill>
            </a:endParaRPr>
          </a:p>
          <a:p>
            <a:r>
              <a:rPr lang="en-US" dirty="0">
                <a:solidFill>
                  <a:prstClr val="black"/>
                </a:solidFill>
              </a:rPr>
              <a:t>Resources: </a:t>
            </a:r>
          </a:p>
          <a:p>
            <a:r>
              <a:rPr lang="en-US" dirty="0">
                <a:solidFill>
                  <a:prstClr val="black"/>
                </a:solidFill>
              </a:rPr>
              <a:t>https://healthcaretoolbox.org/cultural-considerations</a:t>
            </a:r>
          </a:p>
          <a:p>
            <a:endParaRPr lang="en-US" dirty="0">
              <a:solidFill>
                <a:prstClr val="black"/>
              </a:solidFill>
            </a:endParaRPr>
          </a:p>
          <a:p>
            <a:r>
              <a:rPr lang="en-US" dirty="0">
                <a:solidFill>
                  <a:prstClr val="black"/>
                </a:solidFill>
              </a:rPr>
              <a:t>“How Racism Can Affect Child Development”: </a:t>
            </a:r>
            <a:r>
              <a:rPr lang="en-US" dirty="0"/>
              <a:t>https://developingchild.harvard.edu/resources/racism-and-ecd/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65B5D-B758-45CA-ACDE-12988A2767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2927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One way to think about what you can do as an individual, is to remember Awareness, Balance, and Connection - ABC.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This means:</a:t>
            </a:r>
          </a:p>
          <a:p>
            <a:r>
              <a:rPr lang="en-US" sz="1200" kern="1200" dirty="0">
                <a:solidFill>
                  <a:schemeClr val="tx1"/>
                </a:solidFill>
                <a:latin typeface="+mn-lt"/>
                <a:ea typeface="+mn-ea"/>
                <a:cs typeface="+mn-cs"/>
              </a:rPr>
              <a:t>Monitoring your reactions and being </a:t>
            </a:r>
            <a:r>
              <a:rPr lang="en-US" sz="1200" b="1" u="sng" kern="1200" dirty="0">
                <a:solidFill>
                  <a:schemeClr val="tx1"/>
                </a:solidFill>
                <a:latin typeface="+mn-lt"/>
                <a:ea typeface="+mn-ea"/>
                <a:cs typeface="+mn-cs"/>
              </a:rPr>
              <a:t>AWARE</a:t>
            </a:r>
            <a:r>
              <a:rPr lang="en-US" sz="1200" b="0" u="sng" kern="1200" dirty="0">
                <a:solidFill>
                  <a:schemeClr val="tx1"/>
                </a:solidFill>
                <a:latin typeface="+mn-lt"/>
                <a:ea typeface="+mn-ea"/>
                <a:cs typeface="+mn-cs"/>
              </a:rPr>
              <a:t> of changes </a:t>
            </a:r>
          </a:p>
          <a:p>
            <a:r>
              <a:rPr lang="en-US" sz="1200" b="0" u="sng" kern="1200" dirty="0">
                <a:solidFill>
                  <a:schemeClr val="tx1"/>
                </a:solidFill>
                <a:latin typeface="+mn-lt"/>
                <a:ea typeface="+mn-ea"/>
                <a:cs typeface="+mn-cs"/>
              </a:rPr>
              <a:t>Maintaining </a:t>
            </a:r>
            <a:r>
              <a:rPr lang="en-US" sz="1200" b="1" u="sng" kern="1200" dirty="0">
                <a:solidFill>
                  <a:schemeClr val="tx1"/>
                </a:solidFill>
                <a:latin typeface="+mn-lt"/>
                <a:ea typeface="+mn-ea"/>
                <a:cs typeface="+mn-cs"/>
              </a:rPr>
              <a:t>BALANCE</a:t>
            </a:r>
            <a:r>
              <a:rPr lang="en-US" sz="1200" b="0" u="sng" kern="1200" dirty="0">
                <a:solidFill>
                  <a:schemeClr val="tx1"/>
                </a:solidFill>
                <a:latin typeface="+mn-lt"/>
                <a:ea typeface="+mn-ea"/>
                <a:cs typeface="+mn-cs"/>
              </a:rPr>
              <a:t> in personal and work lives </a:t>
            </a:r>
          </a:p>
          <a:p>
            <a:r>
              <a:rPr lang="en-US" sz="1200" b="0" u="sng" kern="1200" dirty="0">
                <a:solidFill>
                  <a:schemeClr val="tx1"/>
                </a:solidFill>
                <a:latin typeface="+mn-lt"/>
                <a:ea typeface="+mn-ea"/>
                <a:cs typeface="+mn-cs"/>
              </a:rPr>
              <a:t>Staying </a:t>
            </a:r>
            <a:r>
              <a:rPr lang="en-US" sz="1200" b="1" u="sng" kern="1200" dirty="0">
                <a:solidFill>
                  <a:schemeClr val="tx1"/>
                </a:solidFill>
                <a:latin typeface="+mn-lt"/>
                <a:ea typeface="+mn-ea"/>
                <a:cs typeface="+mn-cs"/>
              </a:rPr>
              <a:t>CONNECTED</a:t>
            </a:r>
            <a:r>
              <a:rPr lang="en-US" sz="1200" b="0" u="sng" kern="1200" dirty="0">
                <a:solidFill>
                  <a:schemeClr val="tx1"/>
                </a:solidFill>
                <a:latin typeface="+mn-lt"/>
                <a:ea typeface="+mn-ea"/>
                <a:cs typeface="+mn-cs"/>
              </a:rPr>
              <a:t> to loved ones and trusted colleagues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indent="0" eaLnBrk="0" hangingPunct="0">
              <a:spcBef>
                <a:spcPct val="0"/>
              </a:spcBef>
              <a:buNone/>
            </a:pPr>
            <a:r>
              <a:rPr lang="en-US" sz="3100" b="1" dirty="0">
                <a:solidFill>
                  <a:srgbClr val="002060"/>
                </a:solidFill>
              </a:rPr>
              <a:t>Both individually and organizationally</a:t>
            </a:r>
            <a:endParaRPr lang="en-US" sz="1700" dirty="0">
              <a:solidFill>
                <a:srgbClr val="002060"/>
              </a:solidFill>
            </a:endParaRPr>
          </a:p>
          <a:p>
            <a:pPr eaLnBrk="0" fontAlgn="base" hangingPunct="0">
              <a:spcBef>
                <a:spcPct val="0"/>
              </a:spcBef>
              <a:spcAft>
                <a:spcPct val="0"/>
              </a:spcAft>
            </a:pPr>
            <a:endParaRPr lang="en-US" sz="1000" dirty="0">
              <a:solidFill>
                <a:srgbClr val="002060"/>
              </a:solidFill>
            </a:endParaRPr>
          </a:p>
          <a:p>
            <a:pPr marL="178586" indent="-178586" eaLnBrk="0" hangingPunct="0">
              <a:spcBef>
                <a:spcPct val="0"/>
              </a:spcBef>
            </a:pPr>
            <a:endParaRPr lang="en-US" sz="1200" dirty="0">
              <a:solidFill>
                <a:srgbClr val="002060"/>
              </a:solidFill>
            </a:endParaRPr>
          </a:p>
          <a:p>
            <a:pPr marL="178586" indent="-178586" eaLnBrk="0" hangingPunct="0">
              <a:spcBef>
                <a:spcPct val="0"/>
              </a:spcBef>
            </a:pPr>
            <a:endParaRPr lang="en-US" sz="3300" dirty="0">
              <a:solidFill>
                <a:srgbClr val="002060"/>
              </a:solidFill>
            </a:endParaRPr>
          </a:p>
          <a:p>
            <a:pPr marL="0" indent="0">
              <a:buNone/>
            </a:pPr>
            <a:r>
              <a:rPr lang="en-US" dirty="0"/>
              <a:t>Individual	</a:t>
            </a:r>
          </a:p>
          <a:p>
            <a:pPr lvl="1"/>
            <a:r>
              <a:rPr lang="en-US" dirty="0"/>
              <a:t>Self care</a:t>
            </a:r>
          </a:p>
          <a:p>
            <a:pPr lvl="1"/>
            <a:r>
              <a:rPr lang="en-US" dirty="0"/>
              <a:t>Know when to say “no”</a:t>
            </a:r>
          </a:p>
          <a:p>
            <a:pPr lvl="1"/>
            <a:r>
              <a:rPr lang="en-US" dirty="0"/>
              <a:t>Take inventory of what you spend time doing vs. what you enjoy doing</a:t>
            </a:r>
          </a:p>
          <a:p>
            <a:pPr lvl="1"/>
            <a:r>
              <a:rPr lang="en-US" dirty="0"/>
              <a:t>Stay social- interact with people in other specialties</a:t>
            </a:r>
          </a:p>
          <a:p>
            <a:pPr lvl="1"/>
            <a:r>
              <a:rPr lang="en-US" dirty="0"/>
              <a:t>Vacations- Take them!</a:t>
            </a:r>
          </a:p>
          <a:p>
            <a:pPr lvl="1"/>
            <a:r>
              <a:rPr lang="en-US" dirty="0"/>
              <a:t>Balancing your work- "Some trauma treaters find it helpful to balance their trauma work with other work“  -ISTSS</a:t>
            </a:r>
          </a:p>
          <a:p>
            <a:pPr lvl="1"/>
            <a:endParaRPr lang="en-US" dirty="0"/>
          </a:p>
          <a:p>
            <a:pPr marL="178586" indent="-178586" eaLnBrk="0" hangingPunct="0">
              <a:spcBef>
                <a:spcPct val="0"/>
              </a:spcBef>
            </a:pPr>
            <a:r>
              <a:rPr lang="en-US" dirty="0">
                <a:solidFill>
                  <a:srgbClr val="002060"/>
                </a:solidFill>
              </a:rPr>
              <a:t>Awareness </a:t>
            </a:r>
          </a:p>
          <a:p>
            <a:pPr marL="464325" lvl="1" indent="-178586" eaLnBrk="0" hangingPunct="0">
              <a:spcBef>
                <a:spcPct val="0"/>
              </a:spcBef>
            </a:pPr>
            <a:r>
              <a:rPr lang="en-US" sz="2800" dirty="0">
                <a:solidFill>
                  <a:srgbClr val="002060"/>
                </a:solidFill>
              </a:rPr>
              <a:t>Personal triggers</a:t>
            </a:r>
          </a:p>
          <a:p>
            <a:pPr marL="464325" lvl="1" indent="-178586" eaLnBrk="0" hangingPunct="0">
              <a:spcBef>
                <a:spcPct val="0"/>
              </a:spcBef>
            </a:pPr>
            <a:r>
              <a:rPr lang="en-US" sz="2800" dirty="0">
                <a:solidFill>
                  <a:srgbClr val="002060"/>
                </a:solidFill>
              </a:rPr>
              <a:t>Personal boundaries</a:t>
            </a:r>
          </a:p>
          <a:p>
            <a:pPr marL="464325" lvl="1" indent="-178586" eaLnBrk="0" hangingPunct="0">
              <a:spcBef>
                <a:spcPct val="0"/>
              </a:spcBef>
            </a:pPr>
            <a:r>
              <a:rPr lang="en-US" sz="2800" dirty="0">
                <a:solidFill>
                  <a:srgbClr val="002060"/>
                </a:solidFill>
              </a:rPr>
              <a:t>Balance:</a:t>
            </a:r>
          </a:p>
          <a:p>
            <a:pPr marL="464325" marR="0" lvl="1" indent="-178586" algn="l" defTabSz="914400" rtl="0" eaLnBrk="0" fontAlgn="auto" latinLnBrk="0" hangingPunct="0">
              <a:lnSpc>
                <a:spcPct val="100000"/>
              </a:lnSpc>
              <a:spcBef>
                <a:spcPct val="0"/>
              </a:spcBef>
              <a:spcAft>
                <a:spcPts val="0"/>
              </a:spcAft>
              <a:buClrTx/>
              <a:buSzTx/>
              <a:buFontTx/>
              <a:buNone/>
              <a:tabLst/>
              <a:defRPr/>
            </a:pPr>
            <a:r>
              <a:rPr lang="en-US" dirty="0">
                <a:solidFill>
                  <a:srgbClr val="002060"/>
                </a:solidFill>
              </a:rPr>
              <a:t>Work-life balance</a:t>
            </a:r>
          </a:p>
          <a:p>
            <a:pPr marL="464325" lvl="1" indent="-178586" eaLnBrk="0" hangingPunct="0">
              <a:spcBef>
                <a:spcPct val="0"/>
              </a:spcBef>
            </a:pPr>
            <a:endParaRPr lang="en-US" dirty="0"/>
          </a:p>
          <a:p>
            <a:pPr marL="178586" indent="-178586" eaLnBrk="0" hangingPunct="0">
              <a:spcBef>
                <a:spcPct val="0"/>
              </a:spcBef>
            </a:pPr>
            <a:endParaRPr lang="en-US" sz="3300" dirty="0">
              <a:solidFill>
                <a:srgbClr val="002060"/>
              </a:solidFill>
            </a:endParaRPr>
          </a:p>
          <a:p>
            <a:pPr marL="0" indent="0">
              <a:buNone/>
            </a:pPr>
            <a:endParaRPr lang="en-US" sz="3100" dirty="0">
              <a:solidFill>
                <a:srgbClr val="002060"/>
              </a:solidFill>
            </a:endParaRPr>
          </a:p>
          <a:p>
            <a:pPr marL="0" indent="0" eaLnBrk="0" hangingPunct="0">
              <a:spcBef>
                <a:spcPts val="375"/>
              </a:spcBef>
              <a:buNone/>
            </a:pPr>
            <a:r>
              <a:rPr lang="en-US" sz="3100" b="1" dirty="0">
                <a:solidFill>
                  <a:srgbClr val="002060"/>
                </a:solidFill>
              </a:rPr>
              <a:t>Organization:</a:t>
            </a:r>
          </a:p>
          <a:p>
            <a:endParaRPr lang="en-US" sz="1200" b="0" u="sng" kern="1200" dirty="0">
              <a:solidFill>
                <a:schemeClr val="tx1"/>
              </a:solidFill>
              <a:latin typeface="+mn-lt"/>
              <a:ea typeface="+mn-ea"/>
              <a:cs typeface="+mn-cs"/>
            </a:endParaRPr>
          </a:p>
          <a:p>
            <a:r>
              <a:rPr lang="en-US" sz="1200" b="0" u="sng" kern="1200" dirty="0">
                <a:solidFill>
                  <a:schemeClr val="tx1"/>
                </a:solidFill>
                <a:latin typeface="+mn-lt"/>
                <a:ea typeface="+mn-ea"/>
                <a:cs typeface="+mn-cs"/>
              </a:rPr>
              <a:t>In terms of thinking</a:t>
            </a:r>
            <a:r>
              <a:rPr lang="en-US" sz="1200" b="0" u="sng" kern="1200" baseline="0" dirty="0">
                <a:solidFill>
                  <a:schemeClr val="tx1"/>
                </a:solidFill>
                <a:latin typeface="+mn-lt"/>
                <a:ea typeface="+mn-ea"/>
                <a:cs typeface="+mn-cs"/>
              </a:rPr>
              <a:t> organizationally, take time to consider what resources are available within your </a:t>
            </a:r>
            <a:r>
              <a:rPr lang="en-US" sz="1200" b="0" u="sng" kern="1200" baseline="0" dirty="0" err="1">
                <a:solidFill>
                  <a:schemeClr val="tx1"/>
                </a:solidFill>
                <a:latin typeface="+mn-lt"/>
                <a:ea typeface="+mn-ea"/>
                <a:cs typeface="+mn-cs"/>
              </a:rPr>
              <a:t>instition</a:t>
            </a:r>
            <a:r>
              <a:rPr lang="en-US" sz="1200" b="0" u="sng" kern="1200" baseline="0" dirty="0">
                <a:solidFill>
                  <a:schemeClr val="tx1"/>
                </a:solidFill>
                <a:latin typeface="+mn-lt"/>
                <a:ea typeface="+mn-ea"/>
                <a:cs typeface="+mn-cs"/>
              </a:rPr>
              <a:t>. Consider: </a:t>
            </a:r>
          </a:p>
          <a:p>
            <a:r>
              <a:rPr lang="en-US" sz="1200" b="0" u="sng" kern="1200" baseline="0" dirty="0">
                <a:solidFill>
                  <a:schemeClr val="tx1"/>
                </a:solidFill>
                <a:latin typeface="+mn-lt"/>
                <a:ea typeface="+mn-ea"/>
                <a:cs typeface="+mn-cs"/>
              </a:rPr>
              <a:t>Does the organization </a:t>
            </a:r>
            <a:r>
              <a:rPr lang="en-US" dirty="0"/>
              <a:t>Seek out or recognize</a:t>
            </a:r>
            <a:r>
              <a:rPr lang="en-US" baseline="0" dirty="0"/>
              <a:t> whether the organization that you work for values and supports work-life balance </a:t>
            </a:r>
          </a:p>
          <a:p>
            <a:r>
              <a:rPr lang="en-US" baseline="0" dirty="0"/>
              <a:t>Does the organization recognize that all staff may be impacted by this work </a:t>
            </a:r>
          </a:p>
          <a:p>
            <a:r>
              <a:rPr lang="en-US" baseline="0" dirty="0"/>
              <a:t>Does the organization value avenues for teams to acknowledge and debrief after challenging incidents, cases or situations. </a:t>
            </a:r>
            <a:endParaRPr lang="en-US" dirty="0"/>
          </a:p>
          <a:p>
            <a:endParaRPr lang="en-US" dirty="0"/>
          </a:p>
          <a:p>
            <a:pPr marL="0" indent="0">
              <a:buNone/>
            </a:pPr>
            <a:r>
              <a:rPr lang="en-US" dirty="0"/>
              <a:t>Organizational</a:t>
            </a:r>
          </a:p>
          <a:p>
            <a:pPr lvl="1"/>
            <a:r>
              <a:rPr lang="en-US" dirty="0"/>
              <a:t>Support programs for caregivers</a:t>
            </a:r>
          </a:p>
          <a:p>
            <a:pPr lvl="1"/>
            <a:r>
              <a:rPr lang="en-US" dirty="0"/>
              <a:t>Encouraging work-life balance</a:t>
            </a:r>
          </a:p>
          <a:p>
            <a:pPr lvl="1"/>
            <a:r>
              <a:rPr lang="en-US" dirty="0"/>
              <a:t>Self-scheduling</a:t>
            </a:r>
          </a:p>
          <a:p>
            <a:pPr lvl="1"/>
            <a:r>
              <a:rPr lang="en-US" dirty="0"/>
              <a:t>Mandatory breaks </a:t>
            </a:r>
          </a:p>
          <a:p>
            <a:pPr lvl="1"/>
            <a:r>
              <a:rPr lang="en-US" dirty="0"/>
              <a:t>Staff resources like disruption free lunch breaks or places to step away if needed</a:t>
            </a:r>
          </a:p>
          <a:p>
            <a:pPr lvl="1"/>
            <a:r>
              <a:rPr lang="en-US" dirty="0"/>
              <a:t>Culture of safety encouraged between peers and management</a:t>
            </a:r>
          </a:p>
          <a:p>
            <a:endParaRPr lang="en-US" dirty="0"/>
          </a:p>
          <a:p>
            <a:endParaRPr lang="en-US" dirty="0"/>
          </a:p>
          <a:p>
            <a:r>
              <a:rPr lang="en-US" sz="2000" b="1" dirty="0"/>
              <a:t>Organizational support can include</a:t>
            </a:r>
          </a:p>
          <a:p>
            <a:endParaRPr lang="en-US" sz="1200" dirty="0"/>
          </a:p>
          <a:p>
            <a:pPr lvl="1"/>
            <a:r>
              <a:rPr lang="en-US" sz="1800" dirty="0"/>
              <a:t>Psychoeducation</a:t>
            </a:r>
          </a:p>
          <a:p>
            <a:pPr lvl="1"/>
            <a:r>
              <a:rPr lang="en-US" sz="1800" dirty="0"/>
              <a:t>Skills training</a:t>
            </a:r>
          </a:p>
          <a:p>
            <a:pPr lvl="1"/>
            <a:r>
              <a:rPr lang="en-US" sz="1800" dirty="0"/>
              <a:t>Staff retreats </a:t>
            </a:r>
          </a:p>
          <a:p>
            <a:pPr lvl="1"/>
            <a:r>
              <a:rPr lang="en-US" sz="1800" dirty="0"/>
              <a:t>Clinical group supervision</a:t>
            </a:r>
          </a:p>
          <a:p>
            <a:pPr lvl="1"/>
            <a:r>
              <a:rPr lang="en-US" sz="1800" dirty="0"/>
              <a:t>Case conferencing </a:t>
            </a:r>
          </a:p>
          <a:p>
            <a:pPr lvl="1"/>
            <a:r>
              <a:rPr lang="en-US" sz="1800" dirty="0"/>
              <a:t>Self-report screening </a:t>
            </a:r>
          </a:p>
          <a:p>
            <a:pPr lvl="1"/>
            <a:r>
              <a:rPr lang="en-US" sz="1800" dirty="0"/>
              <a:t>Workplace self-care groups</a:t>
            </a:r>
          </a:p>
          <a:p>
            <a:pPr lvl="1"/>
            <a:r>
              <a:rPr lang="en-US" sz="1800" dirty="0"/>
              <a:t>Work/life balance</a:t>
            </a:r>
          </a:p>
          <a:p>
            <a:pPr lvl="1"/>
            <a:r>
              <a:rPr lang="en-US" sz="1800" dirty="0"/>
              <a:t>Flexible scheduling</a:t>
            </a:r>
          </a:p>
          <a:p>
            <a:pPr lvl="1"/>
            <a:r>
              <a:rPr lang="en-US" sz="1800" dirty="0"/>
              <a:t>Employee assistance programs</a:t>
            </a:r>
          </a:p>
          <a:p>
            <a:pPr lvl="1"/>
            <a:r>
              <a:rPr lang="en-US" sz="1800" dirty="0"/>
              <a:t>Use of evidence-based practices </a:t>
            </a:r>
          </a:p>
          <a:p>
            <a:pPr lvl="1"/>
            <a:endParaRPr lang="en-US" sz="1800" dirty="0"/>
          </a:p>
          <a:p>
            <a:pPr lvl="1"/>
            <a:r>
              <a:rPr lang="en-US" sz="1800" dirty="0"/>
              <a:t>www.healthcaretoolbox.com</a:t>
            </a:r>
          </a:p>
          <a:p>
            <a:pPr lvl="1"/>
            <a:endParaRPr lang="en-US" sz="1800" dirty="0"/>
          </a:p>
          <a:p>
            <a:pPr lvl="1"/>
            <a:endParaRPr lang="en-US" sz="1800" dirty="0"/>
          </a:p>
          <a:p>
            <a:pPr>
              <a:spcBef>
                <a:spcPts val="0"/>
              </a:spcBef>
            </a:pPr>
            <a:r>
              <a:rPr lang="en-US" sz="2800" dirty="0"/>
              <a:t>Organizational Support for Self Care</a:t>
            </a:r>
          </a:p>
          <a:p>
            <a:pPr marL="0" indent="0">
              <a:buNone/>
            </a:pPr>
            <a:endParaRPr lang="en-US" sz="1000" b="0" dirty="0"/>
          </a:p>
          <a:p>
            <a:pPr lvl="1">
              <a:spcBef>
                <a:spcPts val="300"/>
              </a:spcBef>
            </a:pPr>
            <a:r>
              <a:rPr lang="en-US" sz="2400" b="0" dirty="0"/>
              <a:t>Is there a self-care culture in the organization?</a:t>
            </a:r>
          </a:p>
          <a:p>
            <a:pPr lvl="1"/>
            <a:r>
              <a:rPr lang="en-US" sz="2400" b="0" dirty="0"/>
              <a:t>Recognize contributions and effort</a:t>
            </a:r>
          </a:p>
          <a:p>
            <a:pPr lvl="1"/>
            <a:r>
              <a:rPr lang="en-US" sz="2400" b="0" dirty="0"/>
              <a:t>Incorporate trauma informed principals with staff/each other</a:t>
            </a:r>
          </a:p>
          <a:p>
            <a:pPr lvl="1"/>
            <a:r>
              <a:rPr lang="en-US" sz="2400" b="0" dirty="0">
                <a:solidFill>
                  <a:srgbClr val="EEECE1">
                    <a:lumMod val="25000"/>
                  </a:srgbClr>
                </a:solidFill>
              </a:rPr>
              <a:t>Clinical Group Supervision</a:t>
            </a:r>
          </a:p>
          <a:p>
            <a:pPr lvl="1"/>
            <a:r>
              <a:rPr lang="en-US" sz="2400" b="0" dirty="0"/>
              <a:t>Case conferencing</a:t>
            </a:r>
          </a:p>
          <a:p>
            <a:pPr lvl="1"/>
            <a:r>
              <a:rPr lang="en-US" sz="2400" b="0" dirty="0">
                <a:solidFill>
                  <a:srgbClr val="EEECE1">
                    <a:lumMod val="25000"/>
                  </a:srgbClr>
                </a:solidFill>
              </a:rPr>
              <a:t>Obtain staff input on policy and procedure development </a:t>
            </a:r>
          </a:p>
          <a:p>
            <a:pPr lvl="1"/>
            <a:r>
              <a:rPr lang="en-US" sz="2400" b="0" dirty="0">
                <a:solidFill>
                  <a:srgbClr val="EEECE1">
                    <a:lumMod val="25000"/>
                  </a:srgbClr>
                </a:solidFill>
              </a:rPr>
              <a:t>Recognize staff have their own trauma histories</a:t>
            </a:r>
          </a:p>
          <a:p>
            <a:pPr lvl="1"/>
            <a:endParaRPr lang="en-US" sz="2400" b="0" dirty="0">
              <a:solidFill>
                <a:srgbClr val="EEECE1">
                  <a:lumMod val="25000"/>
                </a:srgbClr>
              </a:solidFill>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400" dirty="0"/>
              <a:t>Job hazard-</a:t>
            </a:r>
            <a:r>
              <a:rPr lang="en-US" sz="2400" baseline="0" dirty="0"/>
              <a:t> responsibility of the employer and team leaders to incorporate structural changes so that we are protected. Specific team needs. </a:t>
            </a:r>
            <a:endParaRPr lang="en-US" sz="2400" dirty="0"/>
          </a:p>
          <a:p>
            <a:pPr lvl="1"/>
            <a:endParaRPr lang="en-US" sz="2400" b="0" dirty="0">
              <a:solidFill>
                <a:srgbClr val="EEECE1">
                  <a:lumMod val="25000"/>
                </a:srgbClr>
              </a:solidFill>
            </a:endParaRPr>
          </a:p>
          <a:p>
            <a:pPr lvl="1"/>
            <a:endParaRPr lang="en-US" sz="1800" dirty="0"/>
          </a:p>
          <a:p>
            <a:endParaRPr lang="en-US" dirty="0"/>
          </a:p>
        </p:txBody>
      </p:sp>
      <p:sp>
        <p:nvSpPr>
          <p:cNvPr id="4" name="Slide Number Placeholder 3"/>
          <p:cNvSpPr>
            <a:spLocks noGrp="1"/>
          </p:cNvSpPr>
          <p:nvPr>
            <p:ph type="sldNum" sz="quarter" idx="10"/>
          </p:nvPr>
        </p:nvSpPr>
        <p:spPr/>
        <p:txBody>
          <a:bodyPr/>
          <a:lstStyle/>
          <a:p>
            <a:fld id="{51B1D0C2-5E26-4B7B-84DD-8FB18A725262}" type="slidenum">
              <a:rPr lang="en-US" smtClean="0"/>
              <a:t>21</a:t>
            </a:fld>
            <a:endParaRPr lang="en-US"/>
          </a:p>
        </p:txBody>
      </p:sp>
    </p:spTree>
    <p:extLst>
      <p:ext uri="{BB962C8B-B14F-4D97-AF65-F5344CB8AC3E}">
        <p14:creationId xmlns:p14="http://schemas.microsoft.com/office/powerpoint/2010/main" val="27483120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Secondary traumatic stress can have impact on the physical and mental health and well-being of the health care professional. This traumatic stress can impact the healthcare professional’s professional as well as personal life. It can contribute to discord and distress within the health care professional’s home life. The impact that secondary traumatic stress may have on an individual health care professional’s work can have an impact on the larger health care team and may cause issues such as tension or conflict, miscommunication and can even result in concerns regarding patient safety and quality of care.  </a:t>
            </a:r>
          </a:p>
          <a:p>
            <a:endParaRPr lang="en-US" dirty="0"/>
          </a:p>
          <a:p>
            <a:pPr marL="0" indent="0" algn="ctr">
              <a:buNone/>
            </a:pPr>
            <a:endParaRPr lang="en-US" sz="1800" dirty="0"/>
          </a:p>
          <a:p>
            <a:r>
              <a:rPr lang="en-US" sz="3200" dirty="0">
                <a:solidFill>
                  <a:srgbClr val="002060"/>
                </a:solidFill>
              </a:rPr>
              <a:t>STS may contribute to: </a:t>
            </a:r>
          </a:p>
          <a:p>
            <a:pPr lvl="2"/>
            <a:r>
              <a:rPr lang="en-US" sz="2400" dirty="0">
                <a:solidFill>
                  <a:srgbClr val="002060"/>
                </a:solidFill>
              </a:rPr>
              <a:t>Tension or conflicts with patients &amp; families</a:t>
            </a:r>
          </a:p>
          <a:p>
            <a:pPr lvl="2"/>
            <a:r>
              <a:rPr lang="en-US" sz="2400" dirty="0">
                <a:solidFill>
                  <a:srgbClr val="002060"/>
                </a:solidFill>
              </a:rPr>
              <a:t>Stresses within the interdisciplinary health care team </a:t>
            </a:r>
          </a:p>
          <a:p>
            <a:pPr lvl="2"/>
            <a:r>
              <a:rPr lang="en-US" sz="2400" dirty="0">
                <a:solidFill>
                  <a:srgbClr val="002060"/>
                </a:solidFill>
              </a:rPr>
              <a:t>Miscommunication </a:t>
            </a:r>
          </a:p>
          <a:p>
            <a:endParaRPr lang="en-US" dirty="0"/>
          </a:p>
        </p:txBody>
      </p:sp>
      <p:sp>
        <p:nvSpPr>
          <p:cNvPr id="4" name="Slide Number Placeholder 3"/>
          <p:cNvSpPr>
            <a:spLocks noGrp="1"/>
          </p:cNvSpPr>
          <p:nvPr>
            <p:ph type="sldNum" sz="quarter" idx="5"/>
          </p:nvPr>
        </p:nvSpPr>
        <p:spPr/>
        <p:txBody>
          <a:bodyPr/>
          <a:lstStyle/>
          <a:p>
            <a:fld id="{5273FF6C-5EBF-4B6F-AA4F-71D3E38AD8B4}" type="slidenum">
              <a:rPr lang="en-US" smtClean="0"/>
              <a:t>22</a:t>
            </a:fld>
            <a:endParaRPr lang="en-US"/>
          </a:p>
        </p:txBody>
      </p:sp>
    </p:spTree>
    <p:extLst>
      <p:ext uri="{BB962C8B-B14F-4D97-AF65-F5344CB8AC3E}">
        <p14:creationId xmlns:p14="http://schemas.microsoft.com/office/powerpoint/2010/main" val="4261433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73FF6C-5EBF-4B6F-AA4F-71D3E38AD8B4}" type="slidenum">
              <a:rPr lang="en-US" smtClean="0"/>
              <a:t>23</a:t>
            </a:fld>
            <a:endParaRPr lang="en-US"/>
          </a:p>
        </p:txBody>
      </p:sp>
    </p:spTree>
    <p:extLst>
      <p:ext uri="{BB962C8B-B14F-4D97-AF65-F5344CB8AC3E}">
        <p14:creationId xmlns:p14="http://schemas.microsoft.com/office/powerpoint/2010/main" val="2659149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patients and families are being cared for, sometimes uncomfortable and even painful experiences may be required during their care. It is the goal of healthcare professionals to limit and minimize the amount of discomfort that is experienced while performing medical care. </a:t>
            </a:r>
          </a:p>
        </p:txBody>
      </p:sp>
      <p:sp>
        <p:nvSpPr>
          <p:cNvPr id="4" name="Slide Number Placeholder 3"/>
          <p:cNvSpPr>
            <a:spLocks noGrp="1"/>
          </p:cNvSpPr>
          <p:nvPr>
            <p:ph type="sldNum" sz="quarter" idx="5"/>
          </p:nvPr>
        </p:nvSpPr>
        <p:spPr/>
        <p:txBody>
          <a:bodyPr/>
          <a:lstStyle/>
          <a:p>
            <a:fld id="{5273FF6C-5EBF-4B6F-AA4F-71D3E38AD8B4}" type="slidenum">
              <a:rPr lang="en-US" smtClean="0"/>
              <a:t>24</a:t>
            </a:fld>
            <a:endParaRPr lang="en-US"/>
          </a:p>
        </p:txBody>
      </p:sp>
    </p:spTree>
    <p:extLst>
      <p:ext uri="{BB962C8B-B14F-4D97-AF65-F5344CB8AC3E}">
        <p14:creationId xmlns:p14="http://schemas.microsoft.com/office/powerpoint/2010/main" val="5864268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73FF6C-5EBF-4B6F-AA4F-71D3E38AD8B4}" type="slidenum">
              <a:rPr lang="en-US" smtClean="0"/>
              <a:t>25</a:t>
            </a:fld>
            <a:endParaRPr lang="en-US"/>
          </a:p>
        </p:txBody>
      </p:sp>
    </p:spTree>
    <p:extLst>
      <p:ext uri="{BB962C8B-B14F-4D97-AF65-F5344CB8AC3E}">
        <p14:creationId xmlns:p14="http://schemas.microsoft.com/office/powerpoint/2010/main" val="1660605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HealthCare Toolbox is the website for the Center for Pediatric Traumatic Stress, the sponsor for this project. The Center for Pediatric Traumatic Stress is a member of the National Traumatic Stress Network. The mission of the Center for Pediatric Traumatic Stress is to reduce pediatric medical traumatic stress through promoting trauma-informed healthcare, disseminating evidence-based practices and screening tools to pediatric healthcare providers and training providers to recognize and address traumatic stress in children. </a:t>
            </a:r>
          </a:p>
        </p:txBody>
      </p:sp>
      <p:sp>
        <p:nvSpPr>
          <p:cNvPr id="4" name="Slide Number Placeholder 3"/>
          <p:cNvSpPr>
            <a:spLocks noGrp="1"/>
          </p:cNvSpPr>
          <p:nvPr>
            <p:ph type="sldNum" sz="quarter" idx="5"/>
          </p:nvPr>
        </p:nvSpPr>
        <p:spPr/>
        <p:txBody>
          <a:bodyPr/>
          <a:lstStyle/>
          <a:p>
            <a:fld id="{5273FF6C-5EBF-4B6F-AA4F-71D3E38AD8B4}" type="slidenum">
              <a:rPr lang="en-US" smtClean="0"/>
              <a:t>26</a:t>
            </a:fld>
            <a:endParaRPr lang="en-US"/>
          </a:p>
        </p:txBody>
      </p:sp>
    </p:spTree>
    <p:extLst>
      <p:ext uri="{BB962C8B-B14F-4D97-AF65-F5344CB8AC3E}">
        <p14:creationId xmlns:p14="http://schemas.microsoft.com/office/powerpoint/2010/main" val="11534887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Resources that are relevant to this information and have been referenced throughout the presentation. </a:t>
            </a:r>
          </a:p>
        </p:txBody>
      </p:sp>
      <p:sp>
        <p:nvSpPr>
          <p:cNvPr id="4" name="Slide Number Placeholder 3"/>
          <p:cNvSpPr>
            <a:spLocks noGrp="1"/>
          </p:cNvSpPr>
          <p:nvPr>
            <p:ph type="sldNum" sz="quarter" idx="10"/>
          </p:nvPr>
        </p:nvSpPr>
        <p:spPr/>
        <p:txBody>
          <a:bodyPr/>
          <a:lstStyle/>
          <a:p>
            <a:fld id="{87E8EB8B-B78C-4FCA-B737-0D9226F57ED2}" type="slidenum">
              <a:rPr lang="en-US" smtClean="0"/>
              <a:t>27</a:t>
            </a:fld>
            <a:endParaRPr lang="en-US"/>
          </a:p>
        </p:txBody>
      </p:sp>
    </p:spTree>
    <p:extLst>
      <p:ext uri="{BB962C8B-B14F-4D97-AF65-F5344CB8AC3E}">
        <p14:creationId xmlns:p14="http://schemas.microsoft.com/office/powerpoint/2010/main" val="17205247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Resources that are relevant to this information.</a:t>
            </a:r>
          </a:p>
        </p:txBody>
      </p:sp>
      <p:sp>
        <p:nvSpPr>
          <p:cNvPr id="4" name="Slide Number Placeholder 3"/>
          <p:cNvSpPr>
            <a:spLocks noGrp="1"/>
          </p:cNvSpPr>
          <p:nvPr>
            <p:ph type="sldNum" sz="quarter" idx="10"/>
          </p:nvPr>
        </p:nvSpPr>
        <p:spPr/>
        <p:txBody>
          <a:bodyPr/>
          <a:lstStyle/>
          <a:p>
            <a:fld id="{87E8EB8B-B78C-4FCA-B737-0D9226F57ED2}" type="slidenum">
              <a:rPr lang="en-US" smtClean="0"/>
              <a:t>28</a:t>
            </a:fld>
            <a:endParaRPr lang="en-US"/>
          </a:p>
        </p:txBody>
      </p:sp>
    </p:spTree>
    <p:extLst>
      <p:ext uri="{BB962C8B-B14F-4D97-AF65-F5344CB8AC3E}">
        <p14:creationId xmlns:p14="http://schemas.microsoft.com/office/powerpoint/2010/main" val="3060260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Substance Abuse Mental Health Services Administration (SAMHSA) “trauma” results from an event, series of events or set of circumstances that is experienced by an individual as physically or emotionally harmful or life-threatening and that has lasting adverse effects on the individual’s functioning and mental, physical, social, emotional or spiritual well-being. </a:t>
            </a:r>
          </a:p>
          <a:p>
            <a:endParaRPr lang="en-US" dirty="0"/>
          </a:p>
          <a:p>
            <a:r>
              <a:rPr lang="en-US" dirty="0"/>
              <a:t>“Trauma” is referred to as a potentially distressing event or experience and “traumatic stress” are reactions to that experience. </a:t>
            </a:r>
          </a:p>
          <a:p>
            <a:endParaRPr lang="en-US" dirty="0"/>
          </a:p>
        </p:txBody>
      </p:sp>
      <p:sp>
        <p:nvSpPr>
          <p:cNvPr id="4" name="Slide Number Placeholder 3"/>
          <p:cNvSpPr>
            <a:spLocks noGrp="1"/>
          </p:cNvSpPr>
          <p:nvPr>
            <p:ph type="sldNum" sz="quarter" idx="5"/>
          </p:nvPr>
        </p:nvSpPr>
        <p:spPr/>
        <p:txBody>
          <a:bodyPr/>
          <a:lstStyle/>
          <a:p>
            <a:fld id="{A7FD4BB6-E862-4DE1-878F-B6C121E019AC}" type="slidenum">
              <a:rPr lang="en-US" smtClean="0"/>
              <a:t>3</a:t>
            </a:fld>
            <a:endParaRPr lang="en-US"/>
          </a:p>
        </p:txBody>
      </p:sp>
    </p:spTree>
    <p:extLst>
      <p:ext uri="{BB962C8B-B14F-4D97-AF65-F5344CB8AC3E}">
        <p14:creationId xmlns:p14="http://schemas.microsoft.com/office/powerpoint/2010/main" val="2553266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Substance Abuse Mental Health Services Administration Trauma-Informed Approach: The 4 R’s </a:t>
            </a:r>
          </a:p>
          <a:p>
            <a:endParaRPr lang="en-US" dirty="0"/>
          </a:p>
          <a:p>
            <a:r>
              <a:rPr lang="en-US" b="1" u="sng" dirty="0"/>
              <a:t>Realization</a:t>
            </a:r>
            <a:r>
              <a:rPr lang="en-US" dirty="0"/>
              <a:t> about trauma and how it can affect people and groups </a:t>
            </a:r>
          </a:p>
          <a:p>
            <a:endParaRPr lang="en-US" dirty="0"/>
          </a:p>
          <a:p>
            <a:r>
              <a:rPr lang="en-US" b="1" u="sng" dirty="0"/>
              <a:t>Recognizing</a:t>
            </a:r>
            <a:r>
              <a:rPr lang="en-US" dirty="0"/>
              <a:t> the signs of trauma, </a:t>
            </a:r>
          </a:p>
          <a:p>
            <a:endParaRPr lang="en-US" dirty="0"/>
          </a:p>
          <a:p>
            <a:r>
              <a:rPr lang="en-US" dirty="0"/>
              <a:t>Have a system which can </a:t>
            </a:r>
            <a:r>
              <a:rPr lang="en-US" b="1" u="sng" dirty="0"/>
              <a:t>Respond</a:t>
            </a:r>
            <a:r>
              <a:rPr lang="en-US" dirty="0"/>
              <a:t> to trauma</a:t>
            </a:r>
          </a:p>
          <a:p>
            <a:endParaRPr lang="en-US" dirty="0"/>
          </a:p>
          <a:p>
            <a:r>
              <a:rPr lang="en-US" dirty="0"/>
              <a:t>and ultimately </a:t>
            </a:r>
            <a:r>
              <a:rPr lang="en-US" b="1" u="sng" dirty="0"/>
              <a:t>Resist</a:t>
            </a:r>
            <a:r>
              <a:rPr lang="en-US" dirty="0"/>
              <a:t> re-traumatization </a:t>
            </a:r>
          </a:p>
          <a:p>
            <a:endParaRPr lang="en-US" dirty="0"/>
          </a:p>
          <a:p>
            <a:r>
              <a:rPr lang="en-US" dirty="0"/>
              <a:t>Resource: https://ncsacw.samhsa.gov/userfiles/files/SAMHSA_Trauma.pdf</a:t>
            </a:r>
          </a:p>
        </p:txBody>
      </p:sp>
      <p:sp>
        <p:nvSpPr>
          <p:cNvPr id="4" name="Slide Number Placeholder 3"/>
          <p:cNvSpPr>
            <a:spLocks noGrp="1"/>
          </p:cNvSpPr>
          <p:nvPr>
            <p:ph type="sldNum" sz="quarter" idx="5"/>
          </p:nvPr>
        </p:nvSpPr>
        <p:spPr/>
        <p:txBody>
          <a:bodyPr/>
          <a:lstStyle/>
          <a:p>
            <a:fld id="{5273FF6C-5EBF-4B6F-AA4F-71D3E38AD8B4}" type="slidenum">
              <a:rPr lang="en-US" smtClean="0"/>
              <a:t>4</a:t>
            </a:fld>
            <a:endParaRPr lang="en-US"/>
          </a:p>
        </p:txBody>
      </p:sp>
    </p:spTree>
    <p:extLst>
      <p:ext uri="{BB962C8B-B14F-4D97-AF65-F5344CB8AC3E}">
        <p14:creationId xmlns:p14="http://schemas.microsoft.com/office/powerpoint/2010/main" val="620471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Realize: The widespread impact of trauma and understanding potential paths for recovery </a:t>
            </a:r>
          </a:p>
        </p:txBody>
      </p:sp>
      <p:sp>
        <p:nvSpPr>
          <p:cNvPr id="4" name="Slide Number Placeholder 3"/>
          <p:cNvSpPr>
            <a:spLocks noGrp="1"/>
          </p:cNvSpPr>
          <p:nvPr>
            <p:ph type="sldNum" sz="quarter" idx="5"/>
          </p:nvPr>
        </p:nvSpPr>
        <p:spPr/>
        <p:txBody>
          <a:bodyPr/>
          <a:lstStyle/>
          <a:p>
            <a:fld id="{5273FF6C-5EBF-4B6F-AA4F-71D3E38AD8B4}" type="slidenum">
              <a:rPr lang="en-US" smtClean="0"/>
              <a:t>5</a:t>
            </a:fld>
            <a:endParaRPr lang="en-US"/>
          </a:p>
        </p:txBody>
      </p:sp>
    </p:spTree>
    <p:extLst>
      <p:ext uri="{BB962C8B-B14F-4D97-AF65-F5344CB8AC3E}">
        <p14:creationId xmlns:p14="http://schemas.microsoft.com/office/powerpoint/2010/main" val="861094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060"/>
                </a:solidFill>
                <a:cs typeface="Calibri"/>
              </a:rPr>
              <a:t>It is important to share that there are many different types of "trauma". Here are some types of trauma with examples that may be relatable. </a:t>
            </a:r>
            <a:endParaRPr lang="en-US" dirty="0"/>
          </a:p>
          <a:p>
            <a:endParaRPr lang="en-US" b="1" dirty="0">
              <a:solidFill>
                <a:srgbClr val="002060"/>
              </a:solidFill>
              <a:cs typeface="Calibri"/>
            </a:endParaRPr>
          </a:p>
          <a:p>
            <a:r>
              <a:rPr lang="en-US" b="1" dirty="0">
                <a:solidFill>
                  <a:srgbClr val="002060"/>
                </a:solidFill>
                <a:cs typeface="Calibri"/>
              </a:rPr>
              <a:t>Medical</a:t>
            </a:r>
            <a:r>
              <a:rPr lang="en-US" sz="1200" b="1" kern="1200" dirty="0">
                <a:solidFill>
                  <a:srgbClr val="002060"/>
                </a:solidFill>
                <a:latin typeface="+mn-lt"/>
                <a:ea typeface="+mn-ea"/>
                <a:cs typeface="Calibri"/>
              </a:rPr>
              <a:t> Trauma </a:t>
            </a:r>
            <a:r>
              <a:rPr lang="en-US" sz="1200" kern="1200" dirty="0">
                <a:solidFill>
                  <a:srgbClr val="002060"/>
                </a:solidFill>
                <a:latin typeface="+mn-lt"/>
                <a:ea typeface="+mn-ea"/>
                <a:cs typeface="Calibri"/>
              </a:rPr>
              <a:t>– Illness, injury; procedures, isolation, ongoing medical care, related to illness or injury</a:t>
            </a:r>
            <a:endParaRPr lang="en-US" dirty="0">
              <a:cs typeface="Calibri"/>
            </a:endParaRPr>
          </a:p>
          <a:p>
            <a:pPr lvl="0"/>
            <a:r>
              <a:rPr lang="en-US" sz="1200" b="1" kern="1200" dirty="0">
                <a:solidFill>
                  <a:srgbClr val="002060"/>
                </a:solidFill>
                <a:latin typeface="+mn-lt"/>
                <a:ea typeface="+mn-ea"/>
                <a:cs typeface="Arial" panose="020B0604020202020204" pitchFamily="34" charset="0"/>
              </a:rPr>
              <a:t>Acute/Single Event </a:t>
            </a:r>
            <a:r>
              <a:rPr lang="en-US" sz="1200" kern="1200" dirty="0">
                <a:solidFill>
                  <a:srgbClr val="002060"/>
                </a:solidFill>
                <a:latin typeface="+mn-lt"/>
                <a:ea typeface="+mn-ea"/>
                <a:cs typeface="Arial" panose="020B0604020202020204" pitchFamily="34" charset="0"/>
              </a:rPr>
              <a:t>– one-time traumatic event</a:t>
            </a:r>
          </a:p>
          <a:p>
            <a:pPr lvl="0"/>
            <a:r>
              <a:rPr lang="en-US" sz="1200" b="1" kern="1200" dirty="0">
                <a:solidFill>
                  <a:srgbClr val="002060"/>
                </a:solidFill>
                <a:latin typeface="+mn-lt"/>
                <a:ea typeface="+mn-ea"/>
                <a:cs typeface="Arial" panose="020B0604020202020204" pitchFamily="34" charset="0"/>
              </a:rPr>
              <a:t>Allostatic Load </a:t>
            </a:r>
            <a:r>
              <a:rPr lang="en-US" sz="1200" kern="1200" dirty="0">
                <a:solidFill>
                  <a:srgbClr val="002060"/>
                </a:solidFill>
                <a:latin typeface="+mn-lt"/>
                <a:ea typeface="+mn-ea"/>
                <a:cs typeface="Arial" panose="020B0604020202020204" pitchFamily="34" charset="0"/>
              </a:rPr>
              <a:t>– physiological impact and emotional weight of chronic/toxic stress</a:t>
            </a:r>
          </a:p>
          <a:p>
            <a:pPr lvl="0"/>
            <a:r>
              <a:rPr lang="en-US" sz="1200" b="1" kern="1200" dirty="0">
                <a:solidFill>
                  <a:srgbClr val="002060"/>
                </a:solidFill>
                <a:latin typeface="+mn-lt"/>
                <a:ea typeface="+mn-ea"/>
                <a:cs typeface="Arial" panose="020B0604020202020204" pitchFamily="34" charset="0"/>
              </a:rPr>
              <a:t>Attachment Related </a:t>
            </a:r>
            <a:r>
              <a:rPr lang="en-US" sz="1200" kern="1200" dirty="0">
                <a:solidFill>
                  <a:srgbClr val="002060"/>
                </a:solidFill>
                <a:latin typeface="+mn-lt"/>
                <a:ea typeface="+mn-ea"/>
                <a:cs typeface="Arial" panose="020B0604020202020204" pitchFamily="34" charset="0"/>
              </a:rPr>
              <a:t>– experience of insecure attachments early in life</a:t>
            </a:r>
          </a:p>
          <a:p>
            <a:pPr lvl="0"/>
            <a:r>
              <a:rPr lang="en-US" sz="1200" b="1" kern="1200" dirty="0">
                <a:solidFill>
                  <a:srgbClr val="002060"/>
                </a:solidFill>
                <a:latin typeface="+mn-lt"/>
                <a:ea typeface="+mn-ea"/>
                <a:cs typeface="Arial" panose="020B0604020202020204" pitchFamily="34" charset="0"/>
              </a:rPr>
              <a:t>Chronic</a:t>
            </a:r>
            <a:r>
              <a:rPr lang="en-US" sz="1200" kern="1200" dirty="0">
                <a:solidFill>
                  <a:srgbClr val="002060"/>
                </a:solidFill>
                <a:latin typeface="+mn-lt"/>
                <a:ea typeface="+mn-ea"/>
                <a:cs typeface="Arial" panose="020B0604020202020204" pitchFamily="34" charset="0"/>
              </a:rPr>
              <a:t> – repeated experiences </a:t>
            </a:r>
          </a:p>
          <a:p>
            <a:pPr lvl="0"/>
            <a:r>
              <a:rPr lang="en-US" sz="1200" b="1" kern="1200" dirty="0">
                <a:solidFill>
                  <a:srgbClr val="002060"/>
                </a:solidFill>
                <a:latin typeface="+mn-lt"/>
                <a:ea typeface="+mn-ea"/>
                <a:cs typeface="Arial" panose="020B0604020202020204" pitchFamily="34" charset="0"/>
              </a:rPr>
              <a:t>Complex</a:t>
            </a:r>
            <a:r>
              <a:rPr lang="en-US" sz="1200" kern="1200" dirty="0">
                <a:solidFill>
                  <a:srgbClr val="002060"/>
                </a:solidFill>
                <a:latin typeface="+mn-lt"/>
                <a:ea typeface="+mn-ea"/>
                <a:cs typeface="Arial" panose="020B0604020202020204" pitchFamily="34" charset="0"/>
              </a:rPr>
              <a:t> – repeat experiences of different kinds of trauma; relational; chaos and unpredictability</a:t>
            </a:r>
          </a:p>
          <a:p>
            <a:pPr lvl="0"/>
            <a:r>
              <a:rPr lang="en-US" sz="1200" b="1" kern="1200" dirty="0">
                <a:solidFill>
                  <a:srgbClr val="002060"/>
                </a:solidFill>
                <a:latin typeface="+mn-lt"/>
                <a:ea typeface="+mn-ea"/>
                <a:cs typeface="Arial" panose="020B0604020202020204" pitchFamily="34" charset="0"/>
              </a:rPr>
              <a:t>Chronic Toxic Stress </a:t>
            </a:r>
            <a:r>
              <a:rPr lang="en-US" sz="1200" kern="1200" dirty="0">
                <a:solidFill>
                  <a:srgbClr val="002060"/>
                </a:solidFill>
                <a:latin typeface="+mn-lt"/>
                <a:ea typeface="+mn-ea"/>
                <a:cs typeface="Arial" panose="020B0604020202020204" pitchFamily="34" charset="0"/>
              </a:rPr>
              <a:t>– Ongoing extreme stress </a:t>
            </a:r>
          </a:p>
          <a:p>
            <a:pPr lvl="0"/>
            <a:r>
              <a:rPr lang="en-US" sz="1200" b="1" kern="1200" dirty="0">
                <a:solidFill>
                  <a:srgbClr val="002060"/>
                </a:solidFill>
                <a:latin typeface="+mn-lt"/>
                <a:ea typeface="+mn-ea"/>
                <a:cs typeface="Arial" panose="020B0604020202020204" pitchFamily="34" charset="0"/>
              </a:rPr>
              <a:t>System Induced </a:t>
            </a:r>
            <a:r>
              <a:rPr lang="en-US" sz="1200" kern="1200" dirty="0">
                <a:solidFill>
                  <a:srgbClr val="002060"/>
                </a:solidFill>
                <a:latin typeface="+mn-lt"/>
                <a:ea typeface="+mn-ea"/>
                <a:cs typeface="Arial" panose="020B0604020202020204" pitchFamily="34" charset="0"/>
              </a:rPr>
              <a:t>– unintentionally caused by service systems such as medical systems; law enforcement and justice system, foster and residential care, the courts; schools, </a:t>
            </a:r>
          </a:p>
          <a:p>
            <a:pPr lvl="0"/>
            <a:r>
              <a:rPr lang="en-US" sz="1200" b="1" kern="1200" dirty="0">
                <a:solidFill>
                  <a:srgbClr val="002060"/>
                </a:solidFill>
                <a:latin typeface="+mn-lt"/>
                <a:ea typeface="+mn-ea"/>
                <a:cs typeface="Arial" panose="020B0604020202020204" pitchFamily="34" charset="0"/>
              </a:rPr>
              <a:t>Relational</a:t>
            </a:r>
            <a:r>
              <a:rPr lang="en-US" sz="1200" kern="1200" dirty="0">
                <a:solidFill>
                  <a:srgbClr val="002060"/>
                </a:solidFill>
                <a:latin typeface="+mn-lt"/>
                <a:ea typeface="+mn-ea"/>
                <a:cs typeface="Arial" panose="020B0604020202020204" pitchFamily="34" charset="0"/>
              </a:rPr>
              <a:t> – interpersonal; someone known trustworthy, power</a:t>
            </a:r>
          </a:p>
          <a:p>
            <a:pPr lvl="0"/>
            <a:r>
              <a:rPr lang="en-US" sz="1200" b="1" kern="1200" dirty="0">
                <a:solidFill>
                  <a:srgbClr val="002060"/>
                </a:solidFill>
                <a:latin typeface="+mn-lt"/>
                <a:ea typeface="+mn-ea"/>
                <a:cs typeface="Arial" panose="020B0604020202020204" pitchFamily="34" charset="0"/>
              </a:rPr>
              <a:t>Situational</a:t>
            </a:r>
            <a:r>
              <a:rPr lang="en-US" sz="1200" kern="1200" dirty="0">
                <a:solidFill>
                  <a:srgbClr val="002060"/>
                </a:solidFill>
                <a:latin typeface="+mn-lt"/>
                <a:ea typeface="+mn-ea"/>
                <a:cs typeface="Arial" panose="020B0604020202020204" pitchFamily="34" charset="0"/>
              </a:rPr>
              <a:t> – events not perpetrated by others (car accidents, terrorist attacks, natural disasters</a:t>
            </a:r>
          </a:p>
          <a:p>
            <a:pPr lvl="0"/>
            <a:r>
              <a:rPr lang="en-US" sz="1200" b="1" kern="1200" dirty="0">
                <a:solidFill>
                  <a:srgbClr val="002060"/>
                </a:solidFill>
                <a:latin typeface="+mn-lt"/>
                <a:ea typeface="+mn-ea"/>
                <a:cs typeface="Arial" panose="020B0604020202020204" pitchFamily="34" charset="0"/>
              </a:rPr>
              <a:t>Unprocessed Memories </a:t>
            </a:r>
            <a:r>
              <a:rPr lang="en-US" sz="1200" kern="1200" dirty="0">
                <a:solidFill>
                  <a:srgbClr val="002060"/>
                </a:solidFill>
                <a:latin typeface="+mn-lt"/>
                <a:ea typeface="+mn-ea"/>
                <a:cs typeface="Arial" panose="020B0604020202020204" pitchFamily="34" charset="0"/>
              </a:rPr>
              <a:t>– not considered traumatic but child creates powerful toxic beliefs about an experience then haunts person as an adult</a:t>
            </a:r>
          </a:p>
          <a:p>
            <a:pPr lvl="0"/>
            <a:r>
              <a:rPr lang="en-US" sz="1200" b="1" kern="1200" dirty="0">
                <a:solidFill>
                  <a:srgbClr val="002060"/>
                </a:solidFill>
                <a:latin typeface="+mn-lt"/>
                <a:ea typeface="+mn-ea"/>
                <a:cs typeface="Arial" panose="020B0604020202020204" pitchFamily="34" charset="0"/>
              </a:rPr>
              <a:t>Vicarious Trauma, Secondary Traumatic Stress, compassion fatigue </a:t>
            </a:r>
            <a:r>
              <a:rPr lang="en-US" sz="1200" kern="1200" dirty="0">
                <a:solidFill>
                  <a:srgbClr val="002060"/>
                </a:solidFill>
                <a:latin typeface="+mn-lt"/>
                <a:ea typeface="+mn-ea"/>
                <a:cs typeface="Arial" panose="020B0604020202020204" pitchFamily="34" charset="0"/>
              </a:rPr>
              <a:t>– hearing about or witnessing someone else’s trauma; acquired through direct or indirect experience</a:t>
            </a:r>
          </a:p>
          <a:p>
            <a:pPr lvl="0"/>
            <a:r>
              <a:rPr lang="en-US" sz="1200" b="1" kern="1200" dirty="0">
                <a:solidFill>
                  <a:srgbClr val="002060"/>
                </a:solidFill>
                <a:latin typeface="+mn-lt"/>
                <a:ea typeface="+mn-ea"/>
                <a:cs typeface="Arial" panose="020B0604020202020204" pitchFamily="34" charset="0"/>
              </a:rPr>
              <a:t>War Trauma </a:t>
            </a:r>
            <a:r>
              <a:rPr lang="en-US" sz="1200" kern="1200" dirty="0">
                <a:solidFill>
                  <a:srgbClr val="002060"/>
                </a:solidFill>
                <a:latin typeface="+mn-lt"/>
                <a:ea typeface="+mn-ea"/>
                <a:cs typeface="Arial" panose="020B0604020202020204" pitchFamily="34" charset="0"/>
              </a:rPr>
              <a:t>– physical trauma coupled with terror of extreme danger  witnessing trauma incurred by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E8EB8B-B78C-4FCA-B737-0D9226F57E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3871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50000"/>
              </a:lnSpc>
            </a:pPr>
            <a:r>
              <a:rPr lang="en-US" sz="1200" b="1" dirty="0">
                <a:solidFill>
                  <a:srgbClr val="002060"/>
                </a:solidFill>
                <a:cs typeface="Arial" panose="020B0604020202020204" pitchFamily="34" charset="0"/>
              </a:rPr>
              <a:t>Cultural/Political</a:t>
            </a:r>
            <a:r>
              <a:rPr lang="en-US" sz="1200" dirty="0">
                <a:solidFill>
                  <a:srgbClr val="002060"/>
                </a:solidFill>
                <a:cs typeface="Arial" panose="020B0604020202020204" pitchFamily="34" charset="0"/>
              </a:rPr>
              <a:t> – cultural practices and/or political unrest, revolutions, coups</a:t>
            </a:r>
          </a:p>
          <a:p>
            <a:pPr marL="0" indent="0">
              <a:buNone/>
            </a:pPr>
            <a:endParaRPr lang="en-US" sz="1200" b="1" dirty="0">
              <a:solidFill>
                <a:srgbClr val="002060"/>
              </a:solidFill>
              <a:cs typeface="Arial" panose="020B0604020202020204" pitchFamily="34" charset="0"/>
            </a:endParaRPr>
          </a:p>
          <a:p>
            <a:pPr lvl="0">
              <a:lnSpc>
                <a:spcPct val="70000"/>
              </a:lnSpc>
            </a:pPr>
            <a:r>
              <a:rPr lang="en-US" sz="1200" b="1" dirty="0">
                <a:solidFill>
                  <a:srgbClr val="002060"/>
                </a:solidFill>
                <a:cs typeface="Arial" panose="020B0604020202020204" pitchFamily="34" charset="0"/>
              </a:rPr>
              <a:t>Historical Trauma </a:t>
            </a:r>
            <a:r>
              <a:rPr lang="en-US" sz="1200" dirty="0">
                <a:solidFill>
                  <a:srgbClr val="002060"/>
                </a:solidFill>
                <a:cs typeface="Arial" panose="020B0604020202020204" pitchFamily="34" charset="0"/>
              </a:rPr>
              <a:t>– trauma that impacts whole communities; legacy of slavery, holocaust, colonialism, racism </a:t>
            </a:r>
          </a:p>
          <a:p>
            <a:pPr marL="0" indent="0">
              <a:lnSpc>
                <a:spcPct val="70000"/>
              </a:lnSpc>
              <a:buNone/>
            </a:pPr>
            <a:endParaRPr lang="en-US" sz="1200" b="1" dirty="0">
              <a:solidFill>
                <a:srgbClr val="002060"/>
              </a:solidFill>
              <a:cs typeface="Arial" panose="020B0604020202020204" pitchFamily="34" charset="0"/>
            </a:endParaRPr>
          </a:p>
          <a:p>
            <a:pPr lvl="0">
              <a:lnSpc>
                <a:spcPct val="50000"/>
              </a:lnSpc>
            </a:pPr>
            <a:r>
              <a:rPr lang="en-US" sz="1200" b="1" dirty="0">
                <a:solidFill>
                  <a:srgbClr val="002060"/>
                </a:solidFill>
                <a:cs typeface="Arial" panose="020B0604020202020204" pitchFamily="34" charset="0"/>
              </a:rPr>
              <a:t>Intergenerational</a:t>
            </a:r>
            <a:r>
              <a:rPr lang="en-US" sz="1200" dirty="0">
                <a:solidFill>
                  <a:srgbClr val="002060"/>
                </a:solidFill>
                <a:cs typeface="Arial" panose="020B0604020202020204" pitchFamily="34" charset="0"/>
              </a:rPr>
              <a:t> </a:t>
            </a:r>
            <a:r>
              <a:rPr lang="en-US" sz="1200" b="1" dirty="0">
                <a:solidFill>
                  <a:srgbClr val="002060"/>
                </a:solidFill>
                <a:cs typeface="Arial" panose="020B0604020202020204" pitchFamily="34" charset="0"/>
              </a:rPr>
              <a:t>Trauma</a:t>
            </a:r>
            <a:r>
              <a:rPr lang="en-US" sz="1200" dirty="0">
                <a:solidFill>
                  <a:srgbClr val="002060"/>
                </a:solidFill>
                <a:cs typeface="Arial" panose="020B0604020202020204" pitchFamily="34" charset="0"/>
              </a:rPr>
              <a:t>– passed to down one generation to the next; often exacerbated by family loyalty, beliefs, and behaviors</a:t>
            </a:r>
          </a:p>
          <a:p>
            <a:endParaRPr lang="en-US" dirty="0"/>
          </a:p>
          <a:p>
            <a:endParaRPr lang="en-US" dirty="0"/>
          </a:p>
          <a:p>
            <a:r>
              <a:rPr lang="en-US" dirty="0"/>
              <a:t>“In addition to terrifying events such as violence and assault there are additional types of trauma. In today’s world, we are no strangers to </a:t>
            </a:r>
            <a:r>
              <a:rPr lang="en-US" b="1" i="1" dirty="0"/>
              <a:t>cultural and political trauma</a:t>
            </a:r>
            <a:r>
              <a:rPr lang="en-US" dirty="0"/>
              <a:t> and this is where we see </a:t>
            </a:r>
            <a:r>
              <a:rPr lang="en-US" b="1" dirty="0"/>
              <a:t>Racism, Discrimination</a:t>
            </a:r>
            <a:r>
              <a:rPr lang="en-US" b="1" baseline="0" dirty="0"/>
              <a:t>, </a:t>
            </a:r>
            <a:r>
              <a:rPr lang="en-US" b="1" dirty="0"/>
              <a:t>Oppression,</a:t>
            </a:r>
            <a:r>
              <a:rPr lang="en-US" b="1" baseline="0" dirty="0"/>
              <a:t> Poverty </a:t>
            </a:r>
            <a:r>
              <a:rPr lang="en-US" dirty="0"/>
              <a:t>–</a:t>
            </a:r>
            <a:r>
              <a:rPr lang="en-US" dirty="0">
                <a:solidFill>
                  <a:prstClr val="black"/>
                </a:solidFill>
              </a:rPr>
              <a:t>–– when experienced chronically, have a cumulative impact that can be fundamentally life-altering." -</a:t>
            </a:r>
            <a:r>
              <a:rPr lang="en-US" dirty="0"/>
              <a:t>Lakeside Global Institute</a:t>
            </a:r>
            <a:endParaRPr lang="en-US" dirty="0">
              <a:solidFill>
                <a:prstClr val="black"/>
              </a:solidFill>
            </a:endParaRPr>
          </a:p>
          <a:p>
            <a:endParaRPr lang="en-US" dirty="0">
              <a:solidFill>
                <a:prstClr val="black"/>
              </a:solidFill>
            </a:endParaRPr>
          </a:p>
          <a:p>
            <a:r>
              <a:rPr lang="en-US" dirty="0">
                <a:solidFill>
                  <a:prstClr val="black"/>
                </a:solidFill>
              </a:rPr>
              <a:t>Trauma that impacts whole communities is categorized as </a:t>
            </a:r>
            <a:r>
              <a:rPr lang="en-US" b="1" i="1" dirty="0">
                <a:solidFill>
                  <a:prstClr val="black"/>
                </a:solidFill>
              </a:rPr>
              <a:t>historical trauma</a:t>
            </a:r>
            <a:r>
              <a:rPr lang="en-US" dirty="0">
                <a:solidFill>
                  <a:prstClr val="black"/>
                </a:solidFill>
              </a:rPr>
              <a:t> and can continue for many generations. </a:t>
            </a:r>
            <a:endParaRPr lang="en-US" dirty="0">
              <a:solidFill>
                <a:prstClr val="black"/>
              </a:solidFill>
              <a:cs typeface="Calibri"/>
            </a:endParaRPr>
          </a:p>
          <a:p>
            <a:endParaRPr lang="en-US" dirty="0"/>
          </a:p>
          <a:p>
            <a:r>
              <a:rPr lang="en-US" dirty="0"/>
              <a:t>And that’s where we have intergenerational trauma and this is passed down from one generation to the next- here we can see how family stereotypes, beliefs and behaviors can continue to impact families generation after generation. </a:t>
            </a:r>
            <a:r>
              <a:rPr lang="en-US" b="0" i="0" dirty="0">
                <a:solidFill>
                  <a:srgbClr val="000000"/>
                </a:solidFill>
                <a:effectLst/>
                <a:latin typeface="ProximaNova"/>
              </a:rPr>
              <a:t>One of the first articles to note the presence of intergenerational trauma appeared in 1966, when Canadian psychiatrist Vivian M. Rakoff, MD, and colleagues documented high rates of psychological distress among children of Holocaust survivors (</a:t>
            </a:r>
            <a:r>
              <a:rPr lang="en-US" b="0" i="1" dirty="0">
                <a:solidFill>
                  <a:srgbClr val="000000"/>
                </a:solidFill>
                <a:effectLst/>
                <a:latin typeface="ProximaNova"/>
              </a:rPr>
              <a:t>Canada’s Mental Health</a:t>
            </a:r>
            <a:r>
              <a:rPr lang="en-US" b="0" i="0" dirty="0">
                <a:solidFill>
                  <a:srgbClr val="000000"/>
                </a:solidFill>
                <a:effectLst/>
                <a:latin typeface="ProximaNova"/>
              </a:rPr>
              <a:t>, Vol. 14). Since then, researchers have been assessing anxiety, depression and PTSD in trauma survivors and their progeny, with Holocaust survivors and their children the most widely studied and over the longest period of time. </a:t>
            </a:r>
          </a:p>
          <a:p>
            <a:endParaRPr lang="en-US" b="0" i="0" dirty="0">
              <a:solidFill>
                <a:srgbClr val="000000"/>
              </a:solidFill>
              <a:effectLst/>
              <a:latin typeface="ProximaNova"/>
            </a:endParaRPr>
          </a:p>
          <a:p>
            <a:endParaRPr lang="en-US" dirty="0"/>
          </a:p>
          <a:p>
            <a:r>
              <a:rPr lang="en-US" dirty="0"/>
              <a:t>Resource: Lakeside Global Institutes </a:t>
            </a:r>
          </a:p>
          <a:p>
            <a:r>
              <a:rPr lang="en-US" b="0" i="0" dirty="0">
                <a:solidFill>
                  <a:srgbClr val="444444"/>
                </a:solidFill>
                <a:effectLst/>
                <a:latin typeface="ProximaNova"/>
              </a:rPr>
              <a:t>DeAngelis, T. (2019, February). The legacy of trauma. </a:t>
            </a:r>
            <a:r>
              <a:rPr lang="en-US" b="0" i="1" dirty="0">
                <a:solidFill>
                  <a:srgbClr val="444444"/>
                </a:solidFill>
                <a:effectLst/>
                <a:latin typeface="ProximaNova"/>
              </a:rPr>
              <a:t>Monitor on Psychology</a:t>
            </a:r>
            <a:r>
              <a:rPr lang="en-US" b="0" i="0" dirty="0">
                <a:solidFill>
                  <a:srgbClr val="444444"/>
                </a:solidFill>
                <a:effectLst/>
                <a:latin typeface="ProximaNova"/>
              </a:rPr>
              <a:t>, </a:t>
            </a:r>
            <a:r>
              <a:rPr lang="en-US" b="0" i="1" dirty="0">
                <a:solidFill>
                  <a:srgbClr val="444444"/>
                </a:solidFill>
                <a:effectLst/>
                <a:latin typeface="ProximaNova"/>
              </a:rPr>
              <a:t>50</a:t>
            </a:r>
            <a:r>
              <a:rPr lang="en-US" b="0" i="0" dirty="0">
                <a:solidFill>
                  <a:srgbClr val="444444"/>
                </a:solidFill>
                <a:effectLst/>
                <a:latin typeface="ProximaNova"/>
              </a:rPr>
              <a:t>(2). http://www.apa.org/monitor/2019/02/legacy-trauma</a:t>
            </a:r>
            <a:endParaRPr lang="en-US" dirty="0"/>
          </a:p>
          <a:p>
            <a:endParaRPr lang="en-US" b="1" dirty="0"/>
          </a:p>
          <a:p>
            <a:endParaRPr lang="en-US"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87E8EB8B-B78C-4FCA-B737-0D9226F57ED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0819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Family-centered care, a model that many are familiar with is complimentary to trauma-informed care.</a:t>
            </a:r>
            <a:r>
              <a:rPr lang="en-US" b="0" dirty="0"/>
              <a:t> F</a:t>
            </a:r>
            <a:r>
              <a:rPr lang="en-US" dirty="0"/>
              <a:t>amily-centered care and trauma-informed care are</a:t>
            </a:r>
            <a:r>
              <a:rPr lang="en-US" b="0" dirty="0"/>
              <a:t> two distinct approaches but there is a lot overlap. They’re compatible and are easily implemented in that same space. Together they contribute to more fully enhance the patient family experience. You can see, in the TIC circle that</a:t>
            </a:r>
            <a:r>
              <a:rPr lang="en-US" dirty="0"/>
              <a:t> </a:t>
            </a:r>
            <a:r>
              <a:rPr lang="en-US" b="0" dirty="0"/>
              <a:t> recognizing and understanding Secondary Traumatic Stress is a key feature to TIC.</a:t>
            </a:r>
          </a:p>
          <a:p>
            <a:endParaRPr lang="en-US" dirty="0"/>
          </a:p>
        </p:txBody>
      </p:sp>
      <p:sp>
        <p:nvSpPr>
          <p:cNvPr id="4" name="Slide Number Placeholder 3"/>
          <p:cNvSpPr>
            <a:spLocks noGrp="1"/>
          </p:cNvSpPr>
          <p:nvPr>
            <p:ph type="sldNum" sz="quarter" idx="5"/>
          </p:nvPr>
        </p:nvSpPr>
        <p:spPr/>
        <p:txBody>
          <a:bodyPr/>
          <a:lstStyle/>
          <a:p>
            <a:fld id="{5273FF6C-5EBF-4B6F-AA4F-71D3E38AD8B4}" type="slidenum">
              <a:rPr lang="en-US" smtClean="0"/>
              <a:t>8</a:t>
            </a:fld>
            <a:endParaRPr lang="en-US"/>
          </a:p>
        </p:txBody>
      </p:sp>
    </p:spTree>
    <p:extLst>
      <p:ext uri="{BB962C8B-B14F-4D97-AF65-F5344CB8AC3E}">
        <p14:creationId xmlns:p14="http://schemas.microsoft.com/office/powerpoint/2010/main" val="652800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Positive- good stress. Stress related to presentation or an exciting milestone in life.</a:t>
            </a:r>
          </a:p>
          <a:p>
            <a:r>
              <a:rPr lang="en-US" dirty="0"/>
              <a:t>Tolerable- Serious but temporary and it has the ability to be buffered by supportive relationships. This is the stress that we can’t avoid, but we can support after they happen.</a:t>
            </a:r>
          </a:p>
          <a:p>
            <a:r>
              <a:rPr lang="en-US" dirty="0"/>
              <a:t>Toxic- prolonged activation of stress- never-ending and the lack of those supportive relationships. Grizzly bear- who lives in your house. </a:t>
            </a:r>
          </a:p>
          <a:p>
            <a:endParaRPr lang="en-US" dirty="0"/>
          </a:p>
        </p:txBody>
      </p:sp>
      <p:sp>
        <p:nvSpPr>
          <p:cNvPr id="4" name="Slide Number Placeholder 3"/>
          <p:cNvSpPr>
            <a:spLocks noGrp="1"/>
          </p:cNvSpPr>
          <p:nvPr>
            <p:ph type="sldNum" sz="quarter" idx="5"/>
          </p:nvPr>
        </p:nvSpPr>
        <p:spPr/>
        <p:txBody>
          <a:bodyPr/>
          <a:lstStyle/>
          <a:p>
            <a:fld id="{5273FF6C-5EBF-4B6F-AA4F-71D3E38AD8B4}" type="slidenum">
              <a:rPr lang="en-US" smtClean="0"/>
              <a:t>9</a:t>
            </a:fld>
            <a:endParaRPr lang="en-US"/>
          </a:p>
        </p:txBody>
      </p:sp>
    </p:spTree>
    <p:extLst>
      <p:ext uri="{BB962C8B-B14F-4D97-AF65-F5344CB8AC3E}">
        <p14:creationId xmlns:p14="http://schemas.microsoft.com/office/powerpoint/2010/main" val="815425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DC6F9-568D-4A2E-A766-F74D470E47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A95105-A8DB-49B0-9F14-BABFD2F9D6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D95C8C-4ADC-4EED-9B4A-6D6F10EA634D}"/>
              </a:ext>
            </a:extLst>
          </p:cNvPr>
          <p:cNvSpPr>
            <a:spLocks noGrp="1"/>
          </p:cNvSpPr>
          <p:nvPr>
            <p:ph type="dt" sz="half" idx="10"/>
          </p:nvPr>
        </p:nvSpPr>
        <p:spPr/>
        <p:txBody>
          <a:bodyPr/>
          <a:lstStyle/>
          <a:p>
            <a:fld id="{B335D44E-66EA-470A-8C7C-A4990AE4C65E}" type="datetimeFigureOut">
              <a:rPr lang="en-US" smtClean="0"/>
              <a:t>9/16/2024</a:t>
            </a:fld>
            <a:endParaRPr lang="en-US"/>
          </a:p>
        </p:txBody>
      </p:sp>
      <p:sp>
        <p:nvSpPr>
          <p:cNvPr id="5" name="Footer Placeholder 4">
            <a:extLst>
              <a:ext uri="{FF2B5EF4-FFF2-40B4-BE49-F238E27FC236}">
                <a16:creationId xmlns:a16="http://schemas.microsoft.com/office/drawing/2014/main" id="{D2D8B078-9421-4AC3-9BC1-9C57A173F3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ADB972-026E-406C-AE40-F732D6E74F8D}"/>
              </a:ext>
            </a:extLst>
          </p:cNvPr>
          <p:cNvSpPr>
            <a:spLocks noGrp="1"/>
          </p:cNvSpPr>
          <p:nvPr>
            <p:ph type="sldNum" sz="quarter" idx="12"/>
          </p:nvPr>
        </p:nvSpPr>
        <p:spPr/>
        <p:txBody>
          <a:bodyPr/>
          <a:lstStyle/>
          <a:p>
            <a:fld id="{1FB16A72-0FC6-4637-BA4D-487AD496736C}" type="slidenum">
              <a:rPr lang="en-US" smtClean="0"/>
              <a:t>‹#›</a:t>
            </a:fld>
            <a:endParaRPr lang="en-US"/>
          </a:p>
        </p:txBody>
      </p:sp>
    </p:spTree>
    <p:extLst>
      <p:ext uri="{BB962C8B-B14F-4D97-AF65-F5344CB8AC3E}">
        <p14:creationId xmlns:p14="http://schemas.microsoft.com/office/powerpoint/2010/main" val="3902206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21167-1AC0-4D93-A9B7-2FE610D8B69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70A0233-2A40-4A97-AF91-8EEC03AAA0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D92824-FB96-4C16-A0A4-253D9D573A74}"/>
              </a:ext>
            </a:extLst>
          </p:cNvPr>
          <p:cNvSpPr>
            <a:spLocks noGrp="1"/>
          </p:cNvSpPr>
          <p:nvPr>
            <p:ph type="dt" sz="half" idx="10"/>
          </p:nvPr>
        </p:nvSpPr>
        <p:spPr/>
        <p:txBody>
          <a:bodyPr/>
          <a:lstStyle/>
          <a:p>
            <a:fld id="{B335D44E-66EA-470A-8C7C-A4990AE4C65E}" type="datetimeFigureOut">
              <a:rPr lang="en-US" smtClean="0"/>
              <a:t>9/16/2024</a:t>
            </a:fld>
            <a:endParaRPr lang="en-US"/>
          </a:p>
        </p:txBody>
      </p:sp>
      <p:sp>
        <p:nvSpPr>
          <p:cNvPr id="5" name="Footer Placeholder 4">
            <a:extLst>
              <a:ext uri="{FF2B5EF4-FFF2-40B4-BE49-F238E27FC236}">
                <a16:creationId xmlns:a16="http://schemas.microsoft.com/office/drawing/2014/main" id="{19CEC22F-93C8-4D8F-9138-005A7D2B31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A0DAD0-18F0-440D-A076-04A51D9E8C16}"/>
              </a:ext>
            </a:extLst>
          </p:cNvPr>
          <p:cNvSpPr>
            <a:spLocks noGrp="1"/>
          </p:cNvSpPr>
          <p:nvPr>
            <p:ph type="sldNum" sz="quarter" idx="12"/>
          </p:nvPr>
        </p:nvSpPr>
        <p:spPr/>
        <p:txBody>
          <a:bodyPr/>
          <a:lstStyle/>
          <a:p>
            <a:fld id="{1FB16A72-0FC6-4637-BA4D-487AD496736C}" type="slidenum">
              <a:rPr lang="en-US" smtClean="0"/>
              <a:t>‹#›</a:t>
            </a:fld>
            <a:endParaRPr lang="en-US"/>
          </a:p>
        </p:txBody>
      </p:sp>
    </p:spTree>
    <p:extLst>
      <p:ext uri="{BB962C8B-B14F-4D97-AF65-F5344CB8AC3E}">
        <p14:creationId xmlns:p14="http://schemas.microsoft.com/office/powerpoint/2010/main" val="1144198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973FA-4352-4D40-9F40-DAAADEF1BD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E77875-AB38-4028-AE90-9C6C3F270A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88DCCD-FD7D-4BE6-A1FF-18CE1D37FC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34486D-33E6-4998-BDD8-DD2DE0EE1BB3}"/>
              </a:ext>
            </a:extLst>
          </p:cNvPr>
          <p:cNvSpPr>
            <a:spLocks noGrp="1"/>
          </p:cNvSpPr>
          <p:nvPr>
            <p:ph type="dt" sz="half" idx="10"/>
          </p:nvPr>
        </p:nvSpPr>
        <p:spPr/>
        <p:txBody>
          <a:bodyPr/>
          <a:lstStyle/>
          <a:p>
            <a:fld id="{B335D44E-66EA-470A-8C7C-A4990AE4C65E}" type="datetimeFigureOut">
              <a:rPr lang="en-US" smtClean="0"/>
              <a:t>9/16/2024</a:t>
            </a:fld>
            <a:endParaRPr lang="en-US"/>
          </a:p>
        </p:txBody>
      </p:sp>
      <p:sp>
        <p:nvSpPr>
          <p:cNvPr id="6" name="Footer Placeholder 5">
            <a:extLst>
              <a:ext uri="{FF2B5EF4-FFF2-40B4-BE49-F238E27FC236}">
                <a16:creationId xmlns:a16="http://schemas.microsoft.com/office/drawing/2014/main" id="{4C0B318C-C4D7-4801-9F9A-4BD66A8765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897429-D196-4B7F-981F-AAC76FBFA7BE}"/>
              </a:ext>
            </a:extLst>
          </p:cNvPr>
          <p:cNvSpPr>
            <a:spLocks noGrp="1"/>
          </p:cNvSpPr>
          <p:nvPr>
            <p:ph type="sldNum" sz="quarter" idx="12"/>
          </p:nvPr>
        </p:nvSpPr>
        <p:spPr/>
        <p:txBody>
          <a:bodyPr/>
          <a:lstStyle/>
          <a:p>
            <a:fld id="{1FB16A72-0FC6-4637-BA4D-487AD496736C}" type="slidenum">
              <a:rPr lang="en-US" smtClean="0"/>
              <a:t>‹#›</a:t>
            </a:fld>
            <a:endParaRPr lang="en-US"/>
          </a:p>
        </p:txBody>
      </p:sp>
    </p:spTree>
    <p:extLst>
      <p:ext uri="{BB962C8B-B14F-4D97-AF65-F5344CB8AC3E}">
        <p14:creationId xmlns:p14="http://schemas.microsoft.com/office/powerpoint/2010/main" val="2974045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36DB5-8374-444B-A9C6-17F7D6DCCC33}"/>
              </a:ext>
            </a:extLst>
          </p:cNvPr>
          <p:cNvSpPr>
            <a:spLocks noGrp="1"/>
          </p:cNvSpPr>
          <p:nvPr>
            <p:ph type="title"/>
          </p:nvPr>
        </p:nvSpPr>
        <p:spPr>
          <a:xfrm>
            <a:off x="838200" y="298450"/>
            <a:ext cx="10515600" cy="1325563"/>
          </a:xfrm>
        </p:spPr>
        <p:txBody>
          <a:bodyPr>
            <a:normAutofit/>
          </a:bodyPr>
          <a:lstStyle>
            <a:lvl1pPr>
              <a:defRPr sz="3500"/>
            </a:lvl1pPr>
          </a:lstStyle>
          <a:p>
            <a:r>
              <a:rPr lang="en-US" dirty="0"/>
              <a:t>Click to edit Master title style</a:t>
            </a:r>
          </a:p>
        </p:txBody>
      </p:sp>
      <p:sp>
        <p:nvSpPr>
          <p:cNvPr id="3" name="Date Placeholder 2">
            <a:extLst>
              <a:ext uri="{FF2B5EF4-FFF2-40B4-BE49-F238E27FC236}">
                <a16:creationId xmlns:a16="http://schemas.microsoft.com/office/drawing/2014/main" id="{48D43032-80DB-4346-BEB4-A43A87BE6ECF}"/>
              </a:ext>
            </a:extLst>
          </p:cNvPr>
          <p:cNvSpPr>
            <a:spLocks noGrp="1"/>
          </p:cNvSpPr>
          <p:nvPr>
            <p:ph type="dt" sz="half" idx="10"/>
          </p:nvPr>
        </p:nvSpPr>
        <p:spPr/>
        <p:txBody>
          <a:bodyPr/>
          <a:lstStyle/>
          <a:p>
            <a:fld id="{B335D44E-66EA-470A-8C7C-A4990AE4C65E}" type="datetimeFigureOut">
              <a:rPr lang="en-US" smtClean="0"/>
              <a:t>9/16/2024</a:t>
            </a:fld>
            <a:endParaRPr lang="en-US"/>
          </a:p>
        </p:txBody>
      </p:sp>
      <p:sp>
        <p:nvSpPr>
          <p:cNvPr id="4" name="Footer Placeholder 3">
            <a:extLst>
              <a:ext uri="{FF2B5EF4-FFF2-40B4-BE49-F238E27FC236}">
                <a16:creationId xmlns:a16="http://schemas.microsoft.com/office/drawing/2014/main" id="{FC1384D9-C69D-4239-8C4D-D5557D7ACA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5A1478-EC16-40CA-8B52-C99AA3F7A46E}"/>
              </a:ext>
            </a:extLst>
          </p:cNvPr>
          <p:cNvSpPr>
            <a:spLocks noGrp="1"/>
          </p:cNvSpPr>
          <p:nvPr>
            <p:ph type="sldNum" sz="quarter" idx="12"/>
          </p:nvPr>
        </p:nvSpPr>
        <p:spPr/>
        <p:txBody>
          <a:bodyPr/>
          <a:lstStyle/>
          <a:p>
            <a:fld id="{1FB16A72-0FC6-4637-BA4D-487AD496736C}" type="slidenum">
              <a:rPr lang="en-US" smtClean="0"/>
              <a:t>‹#›</a:t>
            </a:fld>
            <a:endParaRPr lang="en-US"/>
          </a:p>
        </p:txBody>
      </p:sp>
    </p:spTree>
    <p:extLst>
      <p:ext uri="{BB962C8B-B14F-4D97-AF65-F5344CB8AC3E}">
        <p14:creationId xmlns:p14="http://schemas.microsoft.com/office/powerpoint/2010/main" val="2084298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F95E88-E6D6-41E2-A094-2CDBF6C0B8F6}"/>
              </a:ext>
            </a:extLst>
          </p:cNvPr>
          <p:cNvSpPr>
            <a:spLocks noGrp="1"/>
          </p:cNvSpPr>
          <p:nvPr>
            <p:ph type="dt" sz="half" idx="10"/>
          </p:nvPr>
        </p:nvSpPr>
        <p:spPr/>
        <p:txBody>
          <a:bodyPr/>
          <a:lstStyle/>
          <a:p>
            <a:fld id="{B335D44E-66EA-470A-8C7C-A4990AE4C65E}" type="datetimeFigureOut">
              <a:rPr lang="en-US" smtClean="0"/>
              <a:t>9/16/2024</a:t>
            </a:fld>
            <a:endParaRPr lang="en-US"/>
          </a:p>
        </p:txBody>
      </p:sp>
      <p:sp>
        <p:nvSpPr>
          <p:cNvPr id="3" name="Footer Placeholder 2">
            <a:extLst>
              <a:ext uri="{FF2B5EF4-FFF2-40B4-BE49-F238E27FC236}">
                <a16:creationId xmlns:a16="http://schemas.microsoft.com/office/drawing/2014/main" id="{BD423BF7-D213-4C42-914D-9C25C7FDF8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86889B-62FC-448C-A584-FDF8D8AFA7B3}"/>
              </a:ext>
            </a:extLst>
          </p:cNvPr>
          <p:cNvSpPr>
            <a:spLocks noGrp="1"/>
          </p:cNvSpPr>
          <p:nvPr>
            <p:ph type="sldNum" sz="quarter" idx="12"/>
          </p:nvPr>
        </p:nvSpPr>
        <p:spPr/>
        <p:txBody>
          <a:bodyPr/>
          <a:lstStyle/>
          <a:p>
            <a:fld id="{1FB16A72-0FC6-4637-BA4D-487AD496736C}" type="slidenum">
              <a:rPr lang="en-US" smtClean="0"/>
              <a:t>‹#›</a:t>
            </a:fld>
            <a:endParaRPr lang="en-US"/>
          </a:p>
        </p:txBody>
      </p:sp>
    </p:spTree>
    <p:extLst>
      <p:ext uri="{BB962C8B-B14F-4D97-AF65-F5344CB8AC3E}">
        <p14:creationId xmlns:p14="http://schemas.microsoft.com/office/powerpoint/2010/main" val="2356715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mp; Content ">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609600" y="1528022"/>
            <a:ext cx="10972800" cy="3606800"/>
          </a:xfrm>
          <a:prstGeom prst="rect">
            <a:avLst/>
          </a:prstGeom>
        </p:spPr>
        <p:txBody>
          <a:bodyPr/>
          <a:lstStyle>
            <a:lvl1pPr>
              <a:defRPr b="1"/>
            </a:lvl1pPr>
            <a:lvl2pPr>
              <a:defRPr b="1" baseline="0">
                <a:solidFill>
                  <a:schemeClr val="bg2">
                    <a:lumMod val="25000"/>
                  </a:schemeClr>
                </a:solidFill>
              </a:defRPr>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a:xfrm>
            <a:off x="609600" y="213851"/>
            <a:ext cx="10972800" cy="1143000"/>
          </a:xfrm>
          <a:prstGeom prst="rect">
            <a:avLst/>
          </a:prstGeom>
        </p:spPr>
        <p:txBody>
          <a:bodyPr/>
          <a:lstStyle>
            <a:lvl1pPr>
              <a:defRPr b="1" i="0" kern="1000" cap="none" spc="-100" baseline="0">
                <a:solidFill>
                  <a:schemeClr val="accent2"/>
                </a:solidFill>
                <a:latin typeface="Arial" pitchFamily="34" charset="0"/>
              </a:defRPr>
            </a:lvl1pPr>
          </a:lstStyle>
          <a:p>
            <a:r>
              <a:rPr lang="en-US" dirty="0"/>
              <a:t>Click to edit Master title style</a:t>
            </a:r>
          </a:p>
        </p:txBody>
      </p:sp>
    </p:spTree>
    <p:extLst>
      <p:ext uri="{BB962C8B-B14F-4D97-AF65-F5344CB8AC3E}">
        <p14:creationId xmlns:p14="http://schemas.microsoft.com/office/powerpoint/2010/main" val="2846759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E61141-9490-7C80-E6A2-6914275165D6}"/>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b="81411"/>
          <a:stretch/>
        </p:blipFill>
        <p:spPr>
          <a:xfrm>
            <a:off x="0" y="-1"/>
            <a:ext cx="12213990" cy="1825625"/>
          </a:xfrm>
          <a:prstGeom prst="rect">
            <a:avLst/>
          </a:prstGeom>
        </p:spPr>
      </p:pic>
      <p:sp>
        <p:nvSpPr>
          <p:cNvPr id="2" name="Title Placeholder 1">
            <a:extLst>
              <a:ext uri="{FF2B5EF4-FFF2-40B4-BE49-F238E27FC236}">
                <a16:creationId xmlns:a16="http://schemas.microsoft.com/office/drawing/2014/main" id="{FB30A029-D42E-46CD-A1A7-88AF813538C7}"/>
              </a:ext>
            </a:extLst>
          </p:cNvPr>
          <p:cNvSpPr>
            <a:spLocks noGrp="1"/>
          </p:cNvSpPr>
          <p:nvPr>
            <p:ph type="title"/>
          </p:nvPr>
        </p:nvSpPr>
        <p:spPr>
          <a:xfrm>
            <a:off x="838200" y="2500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3C19901-7C2C-4DEE-90CB-484F986C2E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405191-7478-4EDB-9593-CDE343CC0B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35D44E-66EA-470A-8C7C-A4990AE4C65E}" type="datetimeFigureOut">
              <a:rPr lang="en-US" smtClean="0"/>
              <a:t>9/16/2024</a:t>
            </a:fld>
            <a:endParaRPr lang="en-US"/>
          </a:p>
        </p:txBody>
      </p:sp>
      <p:sp>
        <p:nvSpPr>
          <p:cNvPr id="5" name="Footer Placeholder 4">
            <a:extLst>
              <a:ext uri="{FF2B5EF4-FFF2-40B4-BE49-F238E27FC236}">
                <a16:creationId xmlns:a16="http://schemas.microsoft.com/office/drawing/2014/main" id="{544E857D-0437-4D47-AFF6-162ACC1594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7D47B2-37DF-45D6-8DFD-F160210265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B16A72-0FC6-4637-BA4D-487AD496736C}" type="slidenum">
              <a:rPr lang="en-US" smtClean="0"/>
              <a:t>‹#›</a:t>
            </a:fld>
            <a:endParaRPr lang="en-US"/>
          </a:p>
        </p:txBody>
      </p:sp>
    </p:spTree>
    <p:extLst>
      <p:ext uri="{BB962C8B-B14F-4D97-AF65-F5344CB8AC3E}">
        <p14:creationId xmlns:p14="http://schemas.microsoft.com/office/powerpoint/2010/main" val="2020058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60" r:id="rId6"/>
  </p:sldLayoutIdLst>
  <p:txStyles>
    <p:titleStyle>
      <a:lvl1pPr algn="l" defTabSz="914400" rtl="0" eaLnBrk="1" latinLnBrk="0" hangingPunct="1">
        <a:lnSpc>
          <a:spcPct val="90000"/>
        </a:lnSpc>
        <a:spcBef>
          <a:spcPct val="0"/>
        </a:spcBef>
        <a:buNone/>
        <a:defRPr sz="4400" kern="1200">
          <a:solidFill>
            <a:schemeClr val="bg1"/>
          </a:solidFill>
          <a:latin typeface="Book Antiqua" panose="0204060205030503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8" Type="http://schemas.openxmlformats.org/officeDocument/2006/relationships/hyperlink" Target="https://www.nctsn.org/" TargetMode="External"/><Relationship Id="rId3" Type="http://schemas.openxmlformats.org/officeDocument/2006/relationships/hyperlink" Target="http://acesconnection.com/" TargetMode="External"/><Relationship Id="rId7" Type="http://schemas.openxmlformats.org/officeDocument/2006/relationships/hyperlink" Target="https://istss.org/home"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developingchild.harvard.edu/" TargetMode="External"/><Relationship Id="rId5" Type="http://schemas.openxmlformats.org/officeDocument/2006/relationships/hyperlink" Target="http://www.cdc.gov/violenceprevention/acestudy" TargetMode="External"/><Relationship Id="rId10" Type="http://schemas.openxmlformats.org/officeDocument/2006/relationships/hyperlink" Target="http://www.ncptsd.org/" TargetMode="External"/><Relationship Id="rId4" Type="http://schemas.openxmlformats.org/officeDocument/2006/relationships/hyperlink" Target="https://www.aftertheinjury.org/" TargetMode="External"/><Relationship Id="rId9" Type="http://schemas.openxmlformats.org/officeDocument/2006/relationships/hyperlink" Target="http://www.acestudy.org/"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www.mindheart.co/descargables" TargetMode="External"/><Relationship Id="rId3" Type="http://schemas.openxmlformats.org/officeDocument/2006/relationships/hyperlink" Target="http://www.headspace.com/" TargetMode="External"/><Relationship Id="rId7" Type="http://schemas.openxmlformats.org/officeDocument/2006/relationships/hyperlink" Target="http://www.thinkpacifica.co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www.mindtools.com/" TargetMode="External"/><Relationship Id="rId5" Type="http://schemas.openxmlformats.org/officeDocument/2006/relationships/hyperlink" Target="http://www.helpguide.org/" TargetMode="External"/><Relationship Id="rId4" Type="http://schemas.openxmlformats.org/officeDocument/2006/relationships/hyperlink" Target="http://www.calm.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C1672F2-5775-7AE5-68C3-32C105222C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7478671"/>
          </a:xfrm>
          <a:prstGeom prst="rect">
            <a:avLst/>
          </a:prstGeom>
        </p:spPr>
      </p:pic>
      <p:sp>
        <p:nvSpPr>
          <p:cNvPr id="40" name="Title 1">
            <a:extLst>
              <a:ext uri="{FF2B5EF4-FFF2-40B4-BE49-F238E27FC236}">
                <a16:creationId xmlns:a16="http://schemas.microsoft.com/office/drawing/2014/main" id="{76EACF4C-0043-499F-A0EC-C5E59566ECCE}"/>
              </a:ext>
            </a:extLst>
          </p:cNvPr>
          <p:cNvSpPr txBox="1">
            <a:spLocks/>
          </p:cNvSpPr>
          <p:nvPr/>
        </p:nvSpPr>
        <p:spPr>
          <a:xfrm>
            <a:off x="1524000" y="4920384"/>
            <a:ext cx="9144000" cy="92056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solidFill>
                  <a:schemeClr val="bg1"/>
                </a:solidFill>
              </a:rPr>
              <a:t> </a:t>
            </a:r>
            <a:endParaRPr lang="en-US" b="1" cap="small" dirty="0">
              <a:solidFill>
                <a:schemeClr val="bg1"/>
              </a:solidFill>
            </a:endParaRPr>
          </a:p>
        </p:txBody>
      </p:sp>
      <p:pic>
        <p:nvPicPr>
          <p:cNvPr id="3" name="Picture 2">
            <a:extLst>
              <a:ext uri="{FF2B5EF4-FFF2-40B4-BE49-F238E27FC236}">
                <a16:creationId xmlns:a16="http://schemas.microsoft.com/office/drawing/2014/main" id="{2EF29F04-1F8A-4352-199F-6432BF20061E}"/>
              </a:ext>
            </a:extLst>
          </p:cNvPr>
          <p:cNvPicPr>
            <a:picLocks noChangeAspect="1"/>
          </p:cNvPicPr>
          <p:nvPr/>
        </p:nvPicPr>
        <p:blipFill rotWithShape="1">
          <a:blip r:embed="rId4"/>
          <a:srcRect t="35767" b="33146"/>
          <a:stretch/>
        </p:blipFill>
        <p:spPr>
          <a:xfrm>
            <a:off x="8016307" y="5840949"/>
            <a:ext cx="3524679" cy="782654"/>
          </a:xfrm>
          <a:prstGeom prst="rect">
            <a:avLst/>
          </a:prstGeom>
        </p:spPr>
      </p:pic>
      <p:pic>
        <p:nvPicPr>
          <p:cNvPr id="7" name="Picture 6">
            <a:extLst>
              <a:ext uri="{FF2B5EF4-FFF2-40B4-BE49-F238E27FC236}">
                <a16:creationId xmlns:a16="http://schemas.microsoft.com/office/drawing/2014/main" id="{5F8E621C-0928-8A73-C013-C1C1AAADAA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698" y="6032835"/>
            <a:ext cx="3061125" cy="584675"/>
          </a:xfrm>
          <a:prstGeom prst="rect">
            <a:avLst/>
          </a:prstGeom>
        </p:spPr>
      </p:pic>
      <p:sp>
        <p:nvSpPr>
          <p:cNvPr id="13" name="TextBox 12">
            <a:extLst>
              <a:ext uri="{FF2B5EF4-FFF2-40B4-BE49-F238E27FC236}">
                <a16:creationId xmlns:a16="http://schemas.microsoft.com/office/drawing/2014/main" id="{B811773E-546D-C135-155E-9AE6BDC4639E}"/>
              </a:ext>
            </a:extLst>
          </p:cNvPr>
          <p:cNvSpPr txBox="1"/>
          <p:nvPr/>
        </p:nvSpPr>
        <p:spPr>
          <a:xfrm>
            <a:off x="981185" y="3282662"/>
            <a:ext cx="10456369" cy="1938992"/>
          </a:xfrm>
          <a:prstGeom prst="rect">
            <a:avLst/>
          </a:prstGeom>
          <a:noFill/>
        </p:spPr>
        <p:txBody>
          <a:bodyPr wrap="square" rtlCol="0">
            <a:spAutoFit/>
          </a:bodyPr>
          <a:lstStyle/>
          <a:p>
            <a:pPr algn="ctr"/>
            <a:r>
              <a:rPr lang="en-US" sz="6000" dirty="0">
                <a:solidFill>
                  <a:schemeClr val="accent1">
                    <a:lumMod val="50000"/>
                  </a:schemeClr>
                </a:solidFill>
                <a:latin typeface="Book Antiqua" panose="02040602050305030304" pitchFamily="18" charset="0"/>
                <a:ea typeface="Baskerville" panose="02020502070401020303" pitchFamily="18" charset="0"/>
              </a:rPr>
              <a:t>Introduction to </a:t>
            </a:r>
            <a:br>
              <a:rPr lang="en-US" sz="6000" dirty="0">
                <a:solidFill>
                  <a:schemeClr val="accent1">
                    <a:lumMod val="50000"/>
                  </a:schemeClr>
                </a:solidFill>
                <a:latin typeface="Book Antiqua" panose="02040602050305030304" pitchFamily="18" charset="0"/>
                <a:ea typeface="Baskerville" panose="02020502070401020303" pitchFamily="18" charset="0"/>
              </a:rPr>
            </a:br>
            <a:r>
              <a:rPr lang="en-US" sz="6000" dirty="0">
                <a:solidFill>
                  <a:schemeClr val="accent1">
                    <a:lumMod val="50000"/>
                  </a:schemeClr>
                </a:solidFill>
                <a:latin typeface="Book Antiqua" panose="02040602050305030304" pitchFamily="18" charset="0"/>
                <a:ea typeface="Baskerville" panose="02020502070401020303" pitchFamily="18" charset="0"/>
              </a:rPr>
              <a:t>Trauma-Informed Care</a:t>
            </a:r>
          </a:p>
        </p:txBody>
      </p:sp>
      <p:pic>
        <p:nvPicPr>
          <p:cNvPr id="4" name="Picture 3">
            <a:extLst>
              <a:ext uri="{FF2B5EF4-FFF2-40B4-BE49-F238E27FC236}">
                <a16:creationId xmlns:a16="http://schemas.microsoft.com/office/drawing/2014/main" id="{074E2226-8D54-AC99-F1F8-491C270F5B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3072" y="5949457"/>
            <a:ext cx="2379986" cy="664996"/>
          </a:xfrm>
          <a:prstGeom prst="rect">
            <a:avLst/>
          </a:prstGeom>
        </p:spPr>
      </p:pic>
    </p:spTree>
    <p:extLst>
      <p:ext uri="{BB962C8B-B14F-4D97-AF65-F5344CB8AC3E}">
        <p14:creationId xmlns:p14="http://schemas.microsoft.com/office/powerpoint/2010/main" val="266744622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Content Placeholder 12" descr="The three types of Adverse Childhood Experiences (ACES) are abuse, including physical, emotional and sexual; neglect, including physical and emotional; and household dysfunction which includes mental illness, abuse toward parent, divorce, incarcerated relative, and substance abuse. ">
            <a:extLst>
              <a:ext uri="{FF2B5EF4-FFF2-40B4-BE49-F238E27FC236}">
                <a16:creationId xmlns:a16="http://schemas.microsoft.com/office/drawing/2014/main" id="{7F10DA72-2C08-4C3B-802E-A380AFEFE203}"/>
              </a:ext>
              <a:ext uri="{C183D7F6-B498-43B3-948B-1728B52AA6E4}">
                <adec:decorative xmlns:adec="http://schemas.microsoft.com/office/drawing/2017/decorative" val="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78887" y="1910676"/>
            <a:ext cx="4674942" cy="4674942"/>
          </a:xfrm>
        </p:spPr>
      </p:pic>
      <p:sp>
        <p:nvSpPr>
          <p:cNvPr id="6" name="TextBox 5">
            <a:extLst>
              <a:ext uri="{FF2B5EF4-FFF2-40B4-BE49-F238E27FC236}">
                <a16:creationId xmlns:a16="http://schemas.microsoft.com/office/drawing/2014/main" id="{37EFC775-DB35-4104-98A2-EFFA6AF010E8}"/>
              </a:ext>
            </a:extLst>
          </p:cNvPr>
          <p:cNvSpPr txBox="1"/>
          <p:nvPr/>
        </p:nvSpPr>
        <p:spPr>
          <a:xfrm>
            <a:off x="649515" y="272382"/>
            <a:ext cx="11353800" cy="932688"/>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3500" kern="1200" dirty="0">
                <a:solidFill>
                  <a:schemeClr val="bg1"/>
                </a:solidFill>
                <a:latin typeface="Book Antiqua" panose="02040602050305030304" pitchFamily="18" charset="0"/>
                <a:ea typeface="+mj-ea"/>
                <a:cs typeface="+mj-cs"/>
              </a:rPr>
              <a:t>Realize: Adverse Childhood Experiences Study (ACES)</a:t>
            </a:r>
          </a:p>
        </p:txBody>
      </p:sp>
      <p:sp>
        <p:nvSpPr>
          <p:cNvPr id="2" name="Rectangle 1">
            <a:extLst>
              <a:ext uri="{FF2B5EF4-FFF2-40B4-BE49-F238E27FC236}">
                <a16:creationId xmlns:a16="http://schemas.microsoft.com/office/drawing/2014/main" id="{B95A6FF3-8FFF-4633-87EC-78F0C2323059}"/>
              </a:ext>
            </a:extLst>
          </p:cNvPr>
          <p:cNvSpPr/>
          <p:nvPr/>
        </p:nvSpPr>
        <p:spPr>
          <a:xfrm>
            <a:off x="0" y="6585618"/>
            <a:ext cx="4067175" cy="230832"/>
          </a:xfrm>
          <a:prstGeom prst="rect">
            <a:avLst/>
          </a:prstGeom>
        </p:spPr>
        <p:txBody>
          <a:bodyPr wrap="square">
            <a:spAutoFit/>
          </a:bodyPr>
          <a:lstStyle/>
          <a:p>
            <a:r>
              <a:rPr lang="en-US" sz="900" dirty="0"/>
              <a:t>https://advokids.org/adverse-childhood-experience-study-aces/</a:t>
            </a:r>
          </a:p>
        </p:txBody>
      </p:sp>
    </p:spTree>
    <p:extLst>
      <p:ext uri="{BB962C8B-B14F-4D97-AF65-F5344CB8AC3E}">
        <p14:creationId xmlns:p14="http://schemas.microsoft.com/office/powerpoint/2010/main" val="334114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950027" y="2652685"/>
            <a:ext cx="4958008" cy="15379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84B3D"/>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4B3D"/>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84B3D"/>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84B3D"/>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84B3D"/>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None/>
            </a:pPr>
            <a:endParaRPr lang="en-US" sz="2400" b="1" dirty="0">
              <a:latin typeface="Georgia"/>
              <a:cs typeface="Tahoma" pitchFamily="34" charset="0"/>
            </a:endParaRPr>
          </a:p>
          <a:p>
            <a:pPr>
              <a:buFont typeface="Wingdings" pitchFamily="2" charset="2"/>
              <a:buNone/>
            </a:pPr>
            <a:endParaRPr lang="en-US" sz="2400" b="1" dirty="0">
              <a:solidFill>
                <a:srgbClr val="584B3D">
                  <a:lumMod val="25000"/>
                </a:srgbClr>
              </a:solidFill>
              <a:latin typeface="Georgia"/>
              <a:cs typeface="Arial" panose="020B0604020202020204" pitchFamily="34" charset="0"/>
            </a:endParaRPr>
          </a:p>
        </p:txBody>
      </p:sp>
      <p:graphicFrame>
        <p:nvGraphicFramePr>
          <p:cNvPr id="7" name="Diagram 6"/>
          <p:cNvGraphicFramePr/>
          <p:nvPr>
            <p:extLst>
              <p:ext uri="{D42A27DB-BD31-4B8C-83A1-F6EECF244321}">
                <p14:modId xmlns:p14="http://schemas.microsoft.com/office/powerpoint/2010/main" val="3985162585"/>
              </p:ext>
            </p:extLst>
          </p:nvPr>
        </p:nvGraphicFramePr>
        <p:xfrm>
          <a:off x="5410533" y="1851949"/>
          <a:ext cx="6445493" cy="4372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2"/>
          <p:cNvSpPr>
            <a:spLocks noGrp="1" noChangeArrowheads="1"/>
          </p:cNvSpPr>
          <p:nvPr>
            <p:ph type="title"/>
          </p:nvPr>
        </p:nvSpPr>
        <p:spPr>
          <a:xfrm>
            <a:off x="647700" y="516910"/>
            <a:ext cx="10896599" cy="934671"/>
          </a:xfrm>
        </p:spPr>
        <p:txBody>
          <a:bodyPr>
            <a:noAutofit/>
          </a:bodyPr>
          <a:lstStyle/>
          <a:p>
            <a:r>
              <a:rPr lang="en-US" sz="4000" dirty="0">
                <a:solidFill>
                  <a:schemeClr val="bg1"/>
                </a:solidFill>
              </a:rPr>
              <a:t>Realize: Impact of Potentially Traumatic </a:t>
            </a:r>
            <a:r>
              <a:rPr lang="en-US" sz="4000" u="sng" dirty="0">
                <a:solidFill>
                  <a:schemeClr val="bg1"/>
                </a:solidFill>
              </a:rPr>
              <a:t>Medical</a:t>
            </a:r>
            <a:r>
              <a:rPr lang="en-US" sz="4000" dirty="0">
                <a:solidFill>
                  <a:schemeClr val="bg1"/>
                </a:solidFill>
              </a:rPr>
              <a:t> Events</a:t>
            </a:r>
            <a:endParaRPr lang="en-US" sz="4000" dirty="0">
              <a:solidFill>
                <a:schemeClr val="bg1"/>
              </a:solidFill>
              <a:cs typeface="Calibri Light"/>
            </a:endParaRPr>
          </a:p>
        </p:txBody>
      </p:sp>
      <p:sp>
        <p:nvSpPr>
          <p:cNvPr id="3" name="TextBox 2">
            <a:extLst>
              <a:ext uri="{FF2B5EF4-FFF2-40B4-BE49-F238E27FC236}">
                <a16:creationId xmlns:a16="http://schemas.microsoft.com/office/drawing/2014/main" id="{F6315D80-1836-4C14-9E24-5CA1198BC9A0}"/>
              </a:ext>
            </a:extLst>
          </p:cNvPr>
          <p:cNvSpPr txBox="1"/>
          <p:nvPr/>
        </p:nvSpPr>
        <p:spPr>
          <a:xfrm>
            <a:off x="1318159" y="2420878"/>
            <a:ext cx="4334493" cy="3539430"/>
          </a:xfrm>
          <a:prstGeom prst="rect">
            <a:avLst/>
          </a:prstGeom>
          <a:noFill/>
        </p:spPr>
        <p:txBody>
          <a:bodyPr wrap="square" rtlCol="0">
            <a:spAutoFit/>
          </a:bodyPr>
          <a:lstStyle/>
          <a:p>
            <a:r>
              <a:rPr lang="en-US" sz="3200" dirty="0">
                <a:solidFill>
                  <a:srgbClr val="002060"/>
                </a:solidFill>
                <a:latin typeface="Arial" panose="020B0604020202020204" pitchFamily="34" charset="0"/>
                <a:cs typeface="Arial" panose="020B0604020202020204" pitchFamily="34" charset="0"/>
              </a:rPr>
              <a:t>Influenced by: </a:t>
            </a:r>
          </a:p>
          <a:p>
            <a:endParaRPr lang="en-US" sz="32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200" dirty="0">
                <a:solidFill>
                  <a:srgbClr val="002060"/>
                </a:solidFill>
                <a:latin typeface="Arial" panose="020B0604020202020204" pitchFamily="34" charset="0"/>
                <a:cs typeface="Arial" panose="020B0604020202020204" pitchFamily="34" charset="0"/>
              </a:rPr>
              <a:t>Impact of event on individual and family </a:t>
            </a:r>
          </a:p>
          <a:p>
            <a:pPr marL="285750" indent="-285750">
              <a:buFont typeface="Arial" panose="020B0604020202020204" pitchFamily="34" charset="0"/>
              <a:buChar char="•"/>
            </a:pPr>
            <a:r>
              <a:rPr lang="en-US" sz="3200" dirty="0">
                <a:solidFill>
                  <a:srgbClr val="002060"/>
                </a:solidFill>
                <a:latin typeface="Arial" panose="020B0604020202020204" pitchFamily="34" charset="0"/>
                <a:cs typeface="Arial" panose="020B0604020202020204" pitchFamily="34" charset="0"/>
              </a:rPr>
              <a:t>Experiences and interactions in health care systems </a:t>
            </a:r>
          </a:p>
        </p:txBody>
      </p:sp>
    </p:spTree>
    <p:extLst>
      <p:ext uri="{BB962C8B-B14F-4D97-AF65-F5344CB8AC3E}">
        <p14:creationId xmlns:p14="http://schemas.microsoft.com/office/powerpoint/2010/main" val="1053684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683" y="1787856"/>
            <a:ext cx="6713902" cy="4508431"/>
          </a:xfrm>
        </p:spPr>
        <p:txBody>
          <a:bodyPr anchor="ctr">
            <a:normAutofit/>
          </a:bodyPr>
          <a:lstStyle/>
          <a:p>
            <a:pPr marL="0" indent="0">
              <a:buNone/>
            </a:pPr>
            <a:endParaRPr lang="en-US" sz="2400" dirty="0">
              <a:solidFill>
                <a:srgbClr val="002060"/>
              </a:solidFill>
              <a:cs typeface="Arial" panose="020B0604020202020204" pitchFamily="34" charset="0"/>
            </a:endParaRPr>
          </a:p>
          <a:p>
            <a:pPr marL="0" indent="0" algn="ctr">
              <a:buNone/>
            </a:pPr>
            <a:r>
              <a:rPr lang="en-US" sz="3200" b="1" dirty="0">
                <a:solidFill>
                  <a:srgbClr val="002060"/>
                </a:solidFill>
              </a:rPr>
              <a:t>“Secondary traumatic stress is emotional duress that results when an individual hears about the firsthand trauma experiences of another.”</a:t>
            </a:r>
            <a:r>
              <a:rPr lang="en-US" sz="3200" dirty="0">
                <a:solidFill>
                  <a:srgbClr val="002060"/>
                </a:solidFill>
                <a:cs typeface="Arial" panose="020B0604020202020204" pitchFamily="34" charset="0"/>
              </a:rPr>
              <a:t> </a:t>
            </a:r>
          </a:p>
          <a:p>
            <a:pPr marL="0" indent="0" algn="ctr">
              <a:buNone/>
            </a:pPr>
            <a:r>
              <a:rPr lang="en-US" sz="3200" dirty="0">
                <a:solidFill>
                  <a:srgbClr val="002060"/>
                </a:solidFill>
                <a:cs typeface="Arial" panose="020B0604020202020204" pitchFamily="34" charset="0"/>
              </a:rPr>
              <a:t>-</a:t>
            </a:r>
            <a:r>
              <a:rPr lang="en-US" sz="2400" dirty="0">
                <a:solidFill>
                  <a:srgbClr val="002060"/>
                </a:solidFill>
                <a:cs typeface="Arial" panose="020B0604020202020204" pitchFamily="34" charset="0"/>
              </a:rPr>
              <a:t>National Child Traumatic Stress Network (NCTSN)</a:t>
            </a:r>
            <a:endParaRPr lang="en-US" sz="1600" dirty="0">
              <a:latin typeface="Arial" panose="020B0604020202020204" pitchFamily="34" charset="0"/>
              <a:cs typeface="Arial" panose="020B0604020202020204" pitchFamily="34" charset="0"/>
            </a:endParaRPr>
          </a:p>
          <a:p>
            <a:endParaRPr lang="en-US" dirty="0"/>
          </a:p>
        </p:txBody>
      </p:sp>
      <p:sp>
        <p:nvSpPr>
          <p:cNvPr id="2" name="Title 1"/>
          <p:cNvSpPr>
            <a:spLocks noGrp="1"/>
          </p:cNvSpPr>
          <p:nvPr>
            <p:ph type="title"/>
          </p:nvPr>
        </p:nvSpPr>
        <p:spPr>
          <a:xfrm>
            <a:off x="619125" y="242156"/>
            <a:ext cx="10515600" cy="1325563"/>
          </a:xfrm>
        </p:spPr>
        <p:txBody>
          <a:bodyPr>
            <a:normAutofit/>
          </a:bodyPr>
          <a:lstStyle/>
          <a:p>
            <a:r>
              <a:rPr lang="en-US" sz="4000" dirty="0">
                <a:solidFill>
                  <a:schemeClr val="bg1"/>
                </a:solidFill>
              </a:rPr>
              <a:t>Realize: What is Secondary Traumatic Stress? </a:t>
            </a:r>
          </a:p>
        </p:txBody>
      </p:sp>
      <p:pic>
        <p:nvPicPr>
          <p:cNvPr id="6" name="Picture 5">
            <a:extLst>
              <a:ext uri="{FF2B5EF4-FFF2-40B4-BE49-F238E27FC236}">
                <a16:creationId xmlns:a16="http://schemas.microsoft.com/office/drawing/2014/main" id="{063FBE3A-EB10-428D-8621-EE6895DBB9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6224" y="2500221"/>
            <a:ext cx="4602093" cy="3068063"/>
          </a:xfrm>
          <a:prstGeom prst="rect">
            <a:avLst/>
          </a:prstGeom>
        </p:spPr>
      </p:pic>
    </p:spTree>
    <p:extLst>
      <p:ext uri="{BB962C8B-B14F-4D97-AF65-F5344CB8AC3E}">
        <p14:creationId xmlns:p14="http://schemas.microsoft.com/office/powerpoint/2010/main" val="1380747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1F708589-8A95-4BE2-B3B9-AB46137817DB}"/>
              </a:ext>
            </a:extLst>
          </p:cNvPr>
          <p:cNvSpPr>
            <a:spLocks noChangeAspect="1"/>
          </p:cNvSpPr>
          <p:nvPr/>
        </p:nvSpPr>
        <p:spPr bwMode="auto">
          <a:xfrm>
            <a:off x="2602125" y="3852142"/>
            <a:ext cx="2915494" cy="2877730"/>
          </a:xfrm>
          <a:prstGeom prst="ellipse">
            <a:avLst/>
          </a:prstGeom>
          <a:solidFill>
            <a:schemeClr val="accent1">
              <a:lumMod val="5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34290" numCol="1" rtlCol="0" anchor="t" anchorCtr="0" compatLnSpc="1">
            <a:prstTxWarp prst="textNoShape">
              <a:avLst/>
            </a:prstTxWarp>
          </a:bodyPr>
          <a:lstStyle/>
          <a:p>
            <a:pPr algn="ctr" eaLnBrk="0" fontAlgn="base" hangingPunct="0">
              <a:spcBef>
                <a:spcPct val="0"/>
              </a:spcBef>
              <a:spcAft>
                <a:spcPct val="0"/>
              </a:spcAft>
            </a:pPr>
            <a:endParaRPr lang="en-US" sz="1600" b="1" dirty="0">
              <a:solidFill>
                <a:prstClr val="white"/>
              </a:solidFill>
            </a:endParaRPr>
          </a:p>
          <a:p>
            <a:pPr algn="ctr" eaLnBrk="0" fontAlgn="base" hangingPunct="0">
              <a:spcBef>
                <a:spcPct val="0"/>
              </a:spcBef>
              <a:spcAft>
                <a:spcPct val="0"/>
              </a:spcAft>
            </a:pPr>
            <a:r>
              <a:rPr lang="en-US" b="1" dirty="0">
                <a:solidFill>
                  <a:prstClr val="white"/>
                </a:solidFill>
                <a:latin typeface="+mj-lt"/>
              </a:rPr>
              <a:t>COMPASSION FATIGUE, VICARIOUS TRAUMA</a:t>
            </a:r>
            <a:r>
              <a:rPr lang="en-US" sz="1600" b="1" dirty="0">
                <a:solidFill>
                  <a:prstClr val="white"/>
                </a:solidFill>
              </a:rPr>
              <a:t>:</a:t>
            </a:r>
          </a:p>
          <a:p>
            <a:pPr algn="ctr" eaLnBrk="0" fontAlgn="base" hangingPunct="0">
              <a:spcBef>
                <a:spcPct val="0"/>
              </a:spcBef>
              <a:spcAft>
                <a:spcPct val="0"/>
              </a:spcAft>
            </a:pPr>
            <a:r>
              <a:rPr lang="en-US" sz="1600" dirty="0">
                <a:solidFill>
                  <a:prstClr val="white"/>
                </a:solidFill>
              </a:rPr>
              <a:t>(other terms for secondary traumatic stress)</a:t>
            </a:r>
          </a:p>
        </p:txBody>
      </p:sp>
      <p:sp>
        <p:nvSpPr>
          <p:cNvPr id="5" name="Oval 4"/>
          <p:cNvSpPr>
            <a:spLocks noChangeAspect="1"/>
          </p:cNvSpPr>
          <p:nvPr/>
        </p:nvSpPr>
        <p:spPr bwMode="auto">
          <a:xfrm>
            <a:off x="889594" y="1816060"/>
            <a:ext cx="2762332" cy="2486196"/>
          </a:xfrm>
          <a:prstGeom prst="ellipse">
            <a:avLst/>
          </a:prstGeom>
          <a:solidFill>
            <a:srgbClr val="00B0F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34290" numCol="1" rtlCol="0" anchor="t" anchorCtr="0" compatLnSpc="1">
            <a:prstTxWarp prst="textNoShape">
              <a:avLst/>
            </a:prstTxWarp>
          </a:bodyPr>
          <a:lstStyle/>
          <a:p>
            <a:pPr algn="ctr" eaLnBrk="0" fontAlgn="base" hangingPunct="0">
              <a:spcBef>
                <a:spcPct val="0"/>
              </a:spcBef>
              <a:spcAft>
                <a:spcPct val="0"/>
              </a:spcAft>
            </a:pPr>
            <a:r>
              <a:rPr lang="en-US" sz="2000" b="1" dirty="0">
                <a:solidFill>
                  <a:prstClr val="white"/>
                </a:solidFill>
                <a:latin typeface="+mj-lt"/>
              </a:rPr>
              <a:t>BURNOUT:</a:t>
            </a:r>
          </a:p>
          <a:p>
            <a:pPr algn="ctr" eaLnBrk="0" fontAlgn="base" hangingPunct="0">
              <a:spcBef>
                <a:spcPct val="0"/>
              </a:spcBef>
              <a:spcAft>
                <a:spcPct val="0"/>
              </a:spcAft>
            </a:pPr>
            <a:r>
              <a:rPr lang="en-US" sz="1600" b="1" dirty="0">
                <a:solidFill>
                  <a:prstClr val="white"/>
                </a:solidFill>
                <a:latin typeface="+mj-lt"/>
              </a:rPr>
              <a:t>Emotional exhaustion, depersonalization reduced feelings of personal accomplishment</a:t>
            </a:r>
          </a:p>
        </p:txBody>
      </p:sp>
      <p:sp>
        <p:nvSpPr>
          <p:cNvPr id="9" name="Oval 8"/>
          <p:cNvSpPr>
            <a:spLocks noChangeAspect="1"/>
          </p:cNvSpPr>
          <p:nvPr/>
        </p:nvSpPr>
        <p:spPr bwMode="auto">
          <a:xfrm>
            <a:off x="6096000" y="3852142"/>
            <a:ext cx="2915494" cy="2877730"/>
          </a:xfrm>
          <a:prstGeom prst="ellipse">
            <a:avLst/>
          </a:prstGeom>
          <a:solidFill>
            <a:schemeClr val="accent1">
              <a:lumMod val="60000"/>
              <a:lumOff val="4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34290" numCol="1" rtlCol="0" anchor="t" anchorCtr="0" compatLnSpc="1">
            <a:prstTxWarp prst="textNoShape">
              <a:avLst/>
            </a:prstTxWarp>
          </a:bodyPr>
          <a:lstStyle/>
          <a:p>
            <a:pPr algn="ctr" eaLnBrk="0" fontAlgn="base" hangingPunct="0">
              <a:spcBef>
                <a:spcPct val="0"/>
              </a:spcBef>
              <a:spcAft>
                <a:spcPct val="0"/>
              </a:spcAft>
            </a:pPr>
            <a:r>
              <a:rPr lang="en-US" b="1" dirty="0">
                <a:solidFill>
                  <a:prstClr val="white"/>
                </a:solidFill>
                <a:latin typeface="+mj-lt"/>
              </a:rPr>
              <a:t>COMPASSION SATISFACTION: </a:t>
            </a:r>
          </a:p>
          <a:p>
            <a:pPr algn="ctr" eaLnBrk="0" fontAlgn="base" hangingPunct="0">
              <a:spcBef>
                <a:spcPct val="0"/>
              </a:spcBef>
              <a:spcAft>
                <a:spcPct val="0"/>
              </a:spcAft>
            </a:pPr>
            <a:r>
              <a:rPr lang="en-US" sz="1600" b="1" dirty="0">
                <a:solidFill>
                  <a:prstClr val="white"/>
                </a:solidFill>
                <a:latin typeface="+mj-lt"/>
              </a:rPr>
              <a:t>Positive feelings </a:t>
            </a:r>
          </a:p>
          <a:p>
            <a:pPr algn="ctr" eaLnBrk="0" fontAlgn="base" hangingPunct="0">
              <a:spcBef>
                <a:spcPct val="0"/>
              </a:spcBef>
              <a:spcAft>
                <a:spcPct val="0"/>
              </a:spcAft>
            </a:pPr>
            <a:r>
              <a:rPr lang="en-US" sz="1600" b="1" dirty="0">
                <a:solidFill>
                  <a:prstClr val="white"/>
                </a:solidFill>
                <a:latin typeface="+mj-lt"/>
              </a:rPr>
              <a:t>from competent performance, relationships with colleagues, work that makes a meaningful contribution</a:t>
            </a:r>
          </a:p>
        </p:txBody>
      </p:sp>
      <p:sp>
        <p:nvSpPr>
          <p:cNvPr id="13" name="Oval 12"/>
          <p:cNvSpPr>
            <a:spLocks noChangeAspect="1"/>
          </p:cNvSpPr>
          <p:nvPr/>
        </p:nvSpPr>
        <p:spPr bwMode="auto">
          <a:xfrm>
            <a:off x="7926935" y="1816061"/>
            <a:ext cx="2761801" cy="2486195"/>
          </a:xfrm>
          <a:prstGeom prst="ellipse">
            <a:avLst/>
          </a:prstGeom>
          <a:solidFill>
            <a:srgbClr val="3098CE"/>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34290" rIns="0" bIns="34290" numCol="1" rtlCol="0" anchor="t" anchorCtr="0" compatLnSpc="1">
            <a:prstTxWarp prst="textNoShape">
              <a:avLst/>
            </a:prstTxWarp>
          </a:bodyPr>
          <a:lstStyle/>
          <a:p>
            <a:pPr algn="ctr" eaLnBrk="0" fontAlgn="base" hangingPunct="0">
              <a:spcBef>
                <a:spcPct val="0"/>
              </a:spcBef>
              <a:spcAft>
                <a:spcPct val="0"/>
              </a:spcAft>
            </a:pPr>
            <a:r>
              <a:rPr lang="en-US" b="1" dirty="0">
                <a:solidFill>
                  <a:prstClr val="white"/>
                </a:solidFill>
                <a:latin typeface="+mj-lt"/>
              </a:rPr>
              <a:t>SECONDARY TRAUMATIC STRESS: </a:t>
            </a:r>
          </a:p>
          <a:p>
            <a:pPr algn="ctr" eaLnBrk="0" fontAlgn="base" hangingPunct="0">
              <a:spcBef>
                <a:spcPct val="0"/>
              </a:spcBef>
              <a:spcAft>
                <a:spcPct val="0"/>
              </a:spcAft>
            </a:pPr>
            <a:r>
              <a:rPr lang="en-US" sz="1600" b="1" dirty="0">
                <a:solidFill>
                  <a:prstClr val="white"/>
                </a:solidFill>
                <a:latin typeface="+mj-lt"/>
              </a:rPr>
              <a:t>Responses based on exposure to the trauma of others</a:t>
            </a:r>
          </a:p>
        </p:txBody>
      </p:sp>
      <p:sp>
        <p:nvSpPr>
          <p:cNvPr id="10242" name="Rectangle 2"/>
          <p:cNvSpPr>
            <a:spLocks noGrp="1" noChangeArrowheads="1"/>
          </p:cNvSpPr>
          <p:nvPr>
            <p:ph type="title"/>
          </p:nvPr>
        </p:nvSpPr>
        <p:spPr>
          <a:xfrm>
            <a:off x="781050" y="483795"/>
            <a:ext cx="10629900" cy="857250"/>
          </a:xfrm>
        </p:spPr>
        <p:txBody>
          <a:bodyPr>
            <a:noAutofit/>
          </a:bodyPr>
          <a:lstStyle/>
          <a:p>
            <a:pPr eaLnBrk="1" hangingPunct="1"/>
            <a:r>
              <a:rPr lang="en-US" sz="4000" dirty="0">
                <a:solidFill>
                  <a:schemeClr val="bg1"/>
                </a:solidFill>
              </a:rPr>
              <a:t>Realize: Self-care related terms and concepts</a:t>
            </a:r>
          </a:p>
        </p:txBody>
      </p:sp>
      <p:sp>
        <p:nvSpPr>
          <p:cNvPr id="10" name="Oval 9">
            <a:extLst>
              <a:ext uri="{FF2B5EF4-FFF2-40B4-BE49-F238E27FC236}">
                <a16:creationId xmlns:a16="http://schemas.microsoft.com/office/drawing/2014/main" id="{E816F348-F630-443E-9C48-A7CDD9D71898}"/>
              </a:ext>
            </a:extLst>
          </p:cNvPr>
          <p:cNvSpPr>
            <a:spLocks noChangeAspect="1"/>
          </p:cNvSpPr>
          <p:nvPr/>
        </p:nvSpPr>
        <p:spPr bwMode="auto">
          <a:xfrm>
            <a:off x="4530844" y="1817688"/>
            <a:ext cx="2517173" cy="2484568"/>
          </a:xfrm>
          <a:prstGeom prst="ellipse">
            <a:avLst/>
          </a:prstGeom>
          <a:solidFill>
            <a:srgbClr val="0070C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34290" numCol="1" rtlCol="0" anchor="t" anchorCtr="0" compatLnSpc="1">
            <a:prstTxWarp prst="textNoShape">
              <a:avLst/>
            </a:prstTxWarp>
          </a:bodyPr>
          <a:lstStyle/>
          <a:p>
            <a:pPr algn="ctr" eaLnBrk="0" fontAlgn="base" hangingPunct="0">
              <a:spcBef>
                <a:spcPct val="0"/>
              </a:spcBef>
              <a:spcAft>
                <a:spcPct val="0"/>
              </a:spcAft>
            </a:pPr>
            <a:r>
              <a:rPr lang="en-US" b="1" dirty="0">
                <a:solidFill>
                  <a:prstClr val="white"/>
                </a:solidFill>
                <a:latin typeface="+mj-lt"/>
              </a:rPr>
              <a:t>MORAL INJURY: </a:t>
            </a:r>
            <a:r>
              <a:rPr lang="en-US" sz="1600" b="1" dirty="0">
                <a:solidFill>
                  <a:prstClr val="white"/>
                </a:solidFill>
                <a:latin typeface="+mj-lt"/>
              </a:rPr>
              <a:t>Acting or witnessing behaviors that go against an individual’s values and moral beliefs.  </a:t>
            </a:r>
          </a:p>
        </p:txBody>
      </p:sp>
    </p:spTree>
    <p:extLst>
      <p:ext uri="{BB962C8B-B14F-4D97-AF65-F5344CB8AC3E}">
        <p14:creationId xmlns:p14="http://schemas.microsoft.com/office/powerpoint/2010/main" val="1963166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BA7C7-A3F5-43FC-9C46-9678967C3908}"/>
              </a:ext>
            </a:extLst>
          </p:cNvPr>
          <p:cNvSpPr>
            <a:spLocks noGrp="1"/>
          </p:cNvSpPr>
          <p:nvPr>
            <p:ph type="title"/>
          </p:nvPr>
        </p:nvSpPr>
        <p:spPr>
          <a:xfrm>
            <a:off x="693056" y="3605954"/>
            <a:ext cx="11121571" cy="1325563"/>
          </a:xfrm>
        </p:spPr>
        <p:txBody>
          <a:bodyPr vert="horz" lIns="91440" tIns="45720" rIns="91440" bIns="45720" rtlCol="0" anchor="ctr">
            <a:noAutofit/>
          </a:bodyPr>
          <a:lstStyle/>
          <a:p>
            <a:pPr algn="ctr"/>
            <a:r>
              <a:rPr lang="en-US" sz="6000" i="1" dirty="0">
                <a:solidFill>
                  <a:srgbClr val="002060"/>
                </a:solidFill>
                <a:cs typeface="Calibri Light"/>
              </a:rPr>
              <a:t>Recognize:</a:t>
            </a:r>
            <a:r>
              <a:rPr lang="en-US" sz="6000" dirty="0">
                <a:solidFill>
                  <a:srgbClr val="002060"/>
                </a:solidFill>
                <a:cs typeface="Calibri Light"/>
              </a:rPr>
              <a:t> </a:t>
            </a:r>
            <a:r>
              <a:rPr lang="en-US" sz="6000" dirty="0">
                <a:solidFill>
                  <a:srgbClr val="3098CE"/>
                </a:solidFill>
                <a:cs typeface="Calibri Light"/>
              </a:rPr>
              <a:t>the signs and symptoms of trauma in patients, families, staff and others involved with the system</a:t>
            </a:r>
            <a:endParaRPr lang="en-US" sz="6000" dirty="0">
              <a:solidFill>
                <a:srgbClr val="3098CE"/>
              </a:solidFill>
            </a:endParaRPr>
          </a:p>
        </p:txBody>
      </p:sp>
    </p:spTree>
    <p:extLst>
      <p:ext uri="{BB962C8B-B14F-4D97-AF65-F5344CB8AC3E}">
        <p14:creationId xmlns:p14="http://schemas.microsoft.com/office/powerpoint/2010/main" val="1433968107"/>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084" y="349712"/>
            <a:ext cx="10515600" cy="1325563"/>
          </a:xfrm>
        </p:spPr>
        <p:txBody>
          <a:bodyPr>
            <a:normAutofit/>
          </a:bodyPr>
          <a:lstStyle/>
          <a:p>
            <a:r>
              <a:rPr lang="en-US" sz="3500" dirty="0">
                <a:solidFill>
                  <a:schemeClr val="bg1"/>
                </a:solidFill>
              </a:rPr>
              <a:t>Recognize: What Does Traumatic Stress Look Like? </a:t>
            </a:r>
          </a:p>
        </p:txBody>
      </p:sp>
      <p:sp>
        <p:nvSpPr>
          <p:cNvPr id="10" name="Rectangle 9">
            <a:extLst>
              <a:ext uri="{FF2B5EF4-FFF2-40B4-BE49-F238E27FC236}">
                <a16:creationId xmlns:a16="http://schemas.microsoft.com/office/drawing/2014/main" id="{D9032C65-DA1B-4B81-8CA9-6824366C0C87}"/>
              </a:ext>
            </a:extLst>
          </p:cNvPr>
          <p:cNvSpPr/>
          <p:nvPr/>
        </p:nvSpPr>
        <p:spPr>
          <a:xfrm>
            <a:off x="1257300" y="1911460"/>
            <a:ext cx="4726842" cy="202230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F71B13D-C024-4C3D-8AD5-203A25AEB6B4}"/>
              </a:ext>
            </a:extLst>
          </p:cNvPr>
          <p:cNvSpPr txBox="1"/>
          <p:nvPr/>
        </p:nvSpPr>
        <p:spPr>
          <a:xfrm>
            <a:off x="1374670" y="2024835"/>
            <a:ext cx="4455328" cy="1785104"/>
          </a:xfrm>
          <a:prstGeom prst="rect">
            <a:avLst/>
          </a:prstGeom>
          <a:noFill/>
        </p:spPr>
        <p:txBody>
          <a:bodyPr wrap="square" rtlCol="0">
            <a:spAutoFit/>
          </a:bodyPr>
          <a:lstStyle/>
          <a:p>
            <a:r>
              <a:rPr lang="en-US" sz="2200" b="1" u="sng" dirty="0">
                <a:latin typeface="+mj-lt"/>
              </a:rPr>
              <a:t>Re-experiencing: </a:t>
            </a:r>
          </a:p>
          <a:p>
            <a:pPr marL="342900" indent="-342900">
              <a:buFont typeface="Arial" panose="020B0604020202020204" pitchFamily="34" charset="0"/>
              <a:buChar char="•"/>
            </a:pPr>
            <a:r>
              <a:rPr lang="en-US" sz="2200" dirty="0">
                <a:latin typeface="+mj-lt"/>
              </a:rPr>
              <a:t>“It pops into my mind.”</a:t>
            </a:r>
          </a:p>
          <a:p>
            <a:pPr marL="342900" indent="-342900">
              <a:buFont typeface="Arial" panose="020B0604020202020204" pitchFamily="34" charset="0"/>
              <a:buChar char="•"/>
            </a:pPr>
            <a:r>
              <a:rPr lang="en-US" sz="2200" dirty="0">
                <a:latin typeface="+mj-lt"/>
              </a:rPr>
              <a:t>“Feels like it’s happening again.”</a:t>
            </a:r>
          </a:p>
          <a:p>
            <a:pPr marL="342900" indent="-342900">
              <a:buFont typeface="Arial" panose="020B0604020202020204" pitchFamily="34" charset="0"/>
              <a:buChar char="•"/>
            </a:pPr>
            <a:r>
              <a:rPr lang="en-US" sz="2200" dirty="0">
                <a:latin typeface="+mj-lt"/>
              </a:rPr>
              <a:t>“I get upset when something reminds me of it.” </a:t>
            </a:r>
          </a:p>
        </p:txBody>
      </p:sp>
      <p:pic>
        <p:nvPicPr>
          <p:cNvPr id="19" name="Picture 18">
            <a:extLst>
              <a:ext uri="{FF2B5EF4-FFF2-40B4-BE49-F238E27FC236}">
                <a16:creationId xmlns:a16="http://schemas.microsoft.com/office/drawing/2014/main" id="{7FCE5C81-A899-4D44-8D8E-C0955719276A}"/>
              </a:ext>
            </a:extLst>
          </p:cNvPr>
          <p:cNvPicPr>
            <a:picLocks noChangeAspect="1"/>
          </p:cNvPicPr>
          <p:nvPr/>
        </p:nvPicPr>
        <p:blipFill>
          <a:blip r:embed="rId3"/>
          <a:stretch>
            <a:fillRect/>
          </a:stretch>
        </p:blipFill>
        <p:spPr>
          <a:xfrm>
            <a:off x="6117320" y="1911460"/>
            <a:ext cx="4743099" cy="2011854"/>
          </a:xfrm>
          <a:prstGeom prst="rect">
            <a:avLst/>
          </a:prstGeom>
        </p:spPr>
      </p:pic>
      <p:sp>
        <p:nvSpPr>
          <p:cNvPr id="14" name="TextBox 13">
            <a:extLst>
              <a:ext uri="{FF2B5EF4-FFF2-40B4-BE49-F238E27FC236}">
                <a16:creationId xmlns:a16="http://schemas.microsoft.com/office/drawing/2014/main" id="{D13FC225-FF41-444B-BBFE-22206349C91A}"/>
              </a:ext>
            </a:extLst>
          </p:cNvPr>
          <p:cNvSpPr txBox="1"/>
          <p:nvPr/>
        </p:nvSpPr>
        <p:spPr>
          <a:xfrm>
            <a:off x="6143574" y="2026856"/>
            <a:ext cx="4488132" cy="1785104"/>
          </a:xfrm>
          <a:prstGeom prst="rect">
            <a:avLst/>
          </a:prstGeom>
          <a:noFill/>
        </p:spPr>
        <p:txBody>
          <a:bodyPr wrap="square" rtlCol="0">
            <a:spAutoFit/>
          </a:bodyPr>
          <a:lstStyle/>
          <a:p>
            <a:r>
              <a:rPr lang="en-US" sz="2200" b="1" u="sng" dirty="0">
                <a:latin typeface="+mj-lt"/>
              </a:rPr>
              <a:t>Alterations in cognition or mood:</a:t>
            </a:r>
          </a:p>
          <a:p>
            <a:pPr marL="342900" indent="-342900">
              <a:buFont typeface="Arial" panose="020B0604020202020204" pitchFamily="34" charset="0"/>
              <a:buChar char="•"/>
            </a:pPr>
            <a:r>
              <a:rPr lang="en-US" sz="2200" dirty="0">
                <a:latin typeface="+mj-lt"/>
              </a:rPr>
              <a:t>Feeling very scared, angry, guilty or ashamed. </a:t>
            </a:r>
          </a:p>
          <a:p>
            <a:pPr marL="342900" indent="-342900">
              <a:buFont typeface="Arial" panose="020B0604020202020204" pitchFamily="34" charset="0"/>
              <a:buChar char="•"/>
            </a:pPr>
            <a:r>
              <a:rPr lang="en-US" sz="2200" dirty="0">
                <a:latin typeface="+mj-lt"/>
              </a:rPr>
              <a:t>Thoughts: “All people are bad.” / “The whole world is a scary place.” </a:t>
            </a:r>
          </a:p>
        </p:txBody>
      </p:sp>
      <p:pic>
        <p:nvPicPr>
          <p:cNvPr id="20" name="Picture 19">
            <a:extLst>
              <a:ext uri="{FF2B5EF4-FFF2-40B4-BE49-F238E27FC236}">
                <a16:creationId xmlns:a16="http://schemas.microsoft.com/office/drawing/2014/main" id="{47AABE4C-7B0D-4DD9-8911-3000815E8DEA}"/>
              </a:ext>
            </a:extLst>
          </p:cNvPr>
          <p:cNvPicPr>
            <a:picLocks noChangeAspect="1"/>
          </p:cNvPicPr>
          <p:nvPr/>
        </p:nvPicPr>
        <p:blipFill>
          <a:blip r:embed="rId3"/>
          <a:stretch>
            <a:fillRect/>
          </a:stretch>
        </p:blipFill>
        <p:spPr>
          <a:xfrm>
            <a:off x="1230785" y="4097381"/>
            <a:ext cx="4743099" cy="2011854"/>
          </a:xfrm>
          <a:prstGeom prst="rect">
            <a:avLst/>
          </a:prstGeom>
        </p:spPr>
      </p:pic>
      <p:sp>
        <p:nvSpPr>
          <p:cNvPr id="16" name="TextBox 15">
            <a:extLst>
              <a:ext uri="{FF2B5EF4-FFF2-40B4-BE49-F238E27FC236}">
                <a16:creationId xmlns:a16="http://schemas.microsoft.com/office/drawing/2014/main" id="{C549517B-FC70-4625-807A-BFB82E14FD4B}"/>
              </a:ext>
            </a:extLst>
          </p:cNvPr>
          <p:cNvSpPr txBox="1"/>
          <p:nvPr/>
        </p:nvSpPr>
        <p:spPr>
          <a:xfrm>
            <a:off x="1437471" y="4210756"/>
            <a:ext cx="4413851" cy="1785104"/>
          </a:xfrm>
          <a:prstGeom prst="rect">
            <a:avLst/>
          </a:prstGeom>
          <a:noFill/>
        </p:spPr>
        <p:txBody>
          <a:bodyPr wrap="square" rtlCol="0">
            <a:spAutoFit/>
          </a:bodyPr>
          <a:lstStyle/>
          <a:p>
            <a:r>
              <a:rPr lang="en-US" sz="2200" b="1" u="sng" dirty="0">
                <a:latin typeface="+mj-lt"/>
              </a:rPr>
              <a:t>Avoidance: </a:t>
            </a:r>
          </a:p>
          <a:p>
            <a:pPr marL="342900" indent="-342900">
              <a:buFont typeface="Arial" panose="020B0604020202020204" pitchFamily="34" charset="0"/>
              <a:buChar char="•"/>
            </a:pPr>
            <a:r>
              <a:rPr lang="en-US" sz="2200" dirty="0">
                <a:latin typeface="+mj-lt"/>
              </a:rPr>
              <a:t>“I block it out, try not to think about it.” </a:t>
            </a:r>
          </a:p>
          <a:p>
            <a:pPr marL="342900" indent="-342900">
              <a:buFont typeface="Arial" panose="020B0604020202020204" pitchFamily="34" charset="0"/>
              <a:buChar char="•"/>
            </a:pPr>
            <a:r>
              <a:rPr lang="en-US" sz="2200" dirty="0">
                <a:latin typeface="+mj-lt"/>
              </a:rPr>
              <a:t>“I try to stay away from things that remind me of it.” </a:t>
            </a:r>
          </a:p>
        </p:txBody>
      </p:sp>
      <p:pic>
        <p:nvPicPr>
          <p:cNvPr id="21" name="Picture 20">
            <a:extLst>
              <a:ext uri="{FF2B5EF4-FFF2-40B4-BE49-F238E27FC236}">
                <a16:creationId xmlns:a16="http://schemas.microsoft.com/office/drawing/2014/main" id="{596088C1-8309-4BB1-ADC5-12B597101C21}"/>
              </a:ext>
            </a:extLst>
          </p:cNvPr>
          <p:cNvPicPr>
            <a:picLocks noChangeAspect="1"/>
          </p:cNvPicPr>
          <p:nvPr/>
        </p:nvPicPr>
        <p:blipFill>
          <a:blip r:embed="rId3"/>
          <a:stretch>
            <a:fillRect/>
          </a:stretch>
        </p:blipFill>
        <p:spPr>
          <a:xfrm>
            <a:off x="6117320" y="4097381"/>
            <a:ext cx="4743099" cy="2011854"/>
          </a:xfrm>
          <a:prstGeom prst="rect">
            <a:avLst/>
          </a:prstGeom>
        </p:spPr>
      </p:pic>
      <p:sp>
        <p:nvSpPr>
          <p:cNvPr id="18" name="TextBox 17">
            <a:extLst>
              <a:ext uri="{FF2B5EF4-FFF2-40B4-BE49-F238E27FC236}">
                <a16:creationId xmlns:a16="http://schemas.microsoft.com/office/drawing/2014/main" id="{58966858-A061-4FF6-B717-A227CD5128F3}"/>
              </a:ext>
            </a:extLst>
          </p:cNvPr>
          <p:cNvSpPr txBox="1"/>
          <p:nvPr/>
        </p:nvSpPr>
        <p:spPr>
          <a:xfrm>
            <a:off x="6266394" y="4210756"/>
            <a:ext cx="4488133" cy="1785104"/>
          </a:xfrm>
          <a:prstGeom prst="rect">
            <a:avLst/>
          </a:prstGeom>
          <a:noFill/>
        </p:spPr>
        <p:txBody>
          <a:bodyPr wrap="square" rtlCol="0">
            <a:spAutoFit/>
          </a:bodyPr>
          <a:lstStyle/>
          <a:p>
            <a:r>
              <a:rPr lang="en-US" sz="2200" b="1" u="sng" dirty="0">
                <a:latin typeface="+mj-lt"/>
              </a:rPr>
              <a:t>Increased arousal: </a:t>
            </a:r>
          </a:p>
          <a:p>
            <a:pPr marL="342900" indent="-342900">
              <a:buFont typeface="Arial" panose="020B0604020202020204" pitchFamily="34" charset="0"/>
              <a:buChar char="•"/>
            </a:pPr>
            <a:r>
              <a:rPr lang="en-US" sz="2200" dirty="0">
                <a:latin typeface="+mj-lt"/>
              </a:rPr>
              <a:t>“I’m always afraid something bad will happen.”</a:t>
            </a:r>
          </a:p>
          <a:p>
            <a:pPr marL="342900" indent="-342900">
              <a:buFont typeface="Arial" panose="020B0604020202020204" pitchFamily="34" charset="0"/>
              <a:buChar char="•"/>
            </a:pPr>
            <a:r>
              <a:rPr lang="en-US" sz="2200" dirty="0">
                <a:latin typeface="+mj-lt"/>
              </a:rPr>
              <a:t>“I jump at any loud noise.” </a:t>
            </a:r>
          </a:p>
          <a:p>
            <a:pPr marL="342900" indent="-342900">
              <a:buFont typeface="Arial" panose="020B0604020202020204" pitchFamily="34" charset="0"/>
              <a:buChar char="•"/>
            </a:pPr>
            <a:r>
              <a:rPr lang="en-US" sz="2200" dirty="0">
                <a:latin typeface="+mj-lt"/>
              </a:rPr>
              <a:t>“I can’t concentrate, can’t sleep.”</a:t>
            </a:r>
          </a:p>
        </p:txBody>
      </p:sp>
    </p:spTree>
    <p:extLst>
      <p:ext uri="{BB962C8B-B14F-4D97-AF65-F5344CB8AC3E}">
        <p14:creationId xmlns:p14="http://schemas.microsoft.com/office/powerpoint/2010/main" val="243834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65E36-7F09-4A5D-9B0F-EE99D78ABD26}"/>
              </a:ext>
            </a:extLst>
          </p:cNvPr>
          <p:cNvSpPr>
            <a:spLocks noGrp="1"/>
          </p:cNvSpPr>
          <p:nvPr>
            <p:ph type="title"/>
          </p:nvPr>
        </p:nvSpPr>
        <p:spPr>
          <a:xfrm>
            <a:off x="519793" y="309394"/>
            <a:ext cx="10515600" cy="1325563"/>
          </a:xfrm>
        </p:spPr>
        <p:txBody>
          <a:bodyPr>
            <a:normAutofit/>
          </a:bodyPr>
          <a:lstStyle/>
          <a:p>
            <a:r>
              <a:rPr lang="en-US" sz="4000" dirty="0">
                <a:solidFill>
                  <a:schemeClr val="bg1"/>
                </a:solidFill>
              </a:rPr>
              <a:t>Recognize: Exposure to Trauma </a:t>
            </a:r>
          </a:p>
        </p:txBody>
      </p:sp>
      <p:grpSp>
        <p:nvGrpSpPr>
          <p:cNvPr id="5" name="Group 4">
            <a:extLst>
              <a:ext uri="{FF2B5EF4-FFF2-40B4-BE49-F238E27FC236}">
                <a16:creationId xmlns:a16="http://schemas.microsoft.com/office/drawing/2014/main" id="{12AFAE52-F67D-4D6A-A651-9B05411D4E67}"/>
              </a:ext>
            </a:extLst>
          </p:cNvPr>
          <p:cNvGrpSpPr>
            <a:grpSpLocks noChangeAspect="1"/>
          </p:cNvGrpSpPr>
          <p:nvPr/>
        </p:nvGrpSpPr>
        <p:grpSpPr bwMode="auto">
          <a:xfrm>
            <a:off x="1810657" y="2273361"/>
            <a:ext cx="2286000" cy="2286000"/>
            <a:chOff x="685800" y="1523456"/>
            <a:chExt cx="1200" cy="1200"/>
          </a:xfrm>
        </p:grpSpPr>
        <p:sp>
          <p:nvSpPr>
            <p:cNvPr id="6" name="AutoShape 5">
              <a:extLst>
                <a:ext uri="{FF2B5EF4-FFF2-40B4-BE49-F238E27FC236}">
                  <a16:creationId xmlns:a16="http://schemas.microsoft.com/office/drawing/2014/main" id="{828592E4-03D5-4A6B-8715-1F00FF7F98C4}"/>
                </a:ext>
              </a:extLst>
            </p:cNvPr>
            <p:cNvSpPr>
              <a:spLocks noChangeArrowheads="1"/>
            </p:cNvSpPr>
            <p:nvPr/>
          </p:nvSpPr>
          <p:spPr bwMode="auto">
            <a:xfrm>
              <a:off x="685800" y="1523456"/>
              <a:ext cx="1200" cy="1200"/>
            </a:xfrm>
            <a:custGeom>
              <a:avLst/>
              <a:gdLst>
                <a:gd name="G0" fmla="+- 135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942" y="16988"/>
                  </a:moveTo>
                  <a:cubicBezTo>
                    <a:pt x="19430" y="15270"/>
                    <a:pt x="20250" y="13073"/>
                    <a:pt x="20250" y="10800"/>
                  </a:cubicBezTo>
                  <a:cubicBezTo>
                    <a:pt x="20250" y="5580"/>
                    <a:pt x="16019" y="1350"/>
                    <a:pt x="10800" y="1350"/>
                  </a:cubicBezTo>
                  <a:cubicBezTo>
                    <a:pt x="8526" y="1349"/>
                    <a:pt x="6329" y="2169"/>
                    <a:pt x="4611" y="3657"/>
                  </a:cubicBezTo>
                  <a:close/>
                  <a:moveTo>
                    <a:pt x="3657" y="4611"/>
                  </a:moveTo>
                  <a:cubicBezTo>
                    <a:pt x="2169" y="6329"/>
                    <a:pt x="1350" y="8526"/>
                    <a:pt x="1350" y="10799"/>
                  </a:cubicBezTo>
                  <a:cubicBezTo>
                    <a:pt x="1350" y="16019"/>
                    <a:pt x="5580" y="20250"/>
                    <a:pt x="10800" y="20250"/>
                  </a:cubicBezTo>
                  <a:cubicBezTo>
                    <a:pt x="13073" y="20250"/>
                    <a:pt x="15270" y="19430"/>
                    <a:pt x="16988" y="17942"/>
                  </a:cubicBezTo>
                  <a:close/>
                </a:path>
              </a:pathLst>
            </a:custGeom>
            <a:solidFill>
              <a:srgbClr val="C00000"/>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eaLnBrk="1" fontAlgn="auto" hangingPunct="1">
                <a:spcBef>
                  <a:spcPts val="0"/>
                </a:spcBef>
                <a:spcAft>
                  <a:spcPts val="0"/>
                </a:spcAft>
              </a:pPr>
              <a:endParaRPr lang="en-US" b="0">
                <a:solidFill>
                  <a:prstClr val="black"/>
                </a:solidFill>
                <a:latin typeface="Arial"/>
              </a:endParaRPr>
            </a:p>
          </p:txBody>
        </p:sp>
        <p:sp>
          <p:nvSpPr>
            <p:cNvPr id="7" name="Text Box 6">
              <a:extLst>
                <a:ext uri="{FF2B5EF4-FFF2-40B4-BE49-F238E27FC236}">
                  <a16:creationId xmlns:a16="http://schemas.microsoft.com/office/drawing/2014/main" id="{DBFDE825-E0DE-4B9D-AF01-A640093274A4}"/>
                </a:ext>
              </a:extLst>
            </p:cNvPr>
            <p:cNvSpPr txBox="1">
              <a:spLocks noChangeArrowheads="1"/>
            </p:cNvSpPr>
            <p:nvPr/>
          </p:nvSpPr>
          <p:spPr bwMode="auto">
            <a:xfrm>
              <a:off x="685896" y="1523536"/>
              <a:ext cx="1056" cy="1034"/>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eaLnBrk="1" fontAlgn="auto" hangingPunct="1">
                <a:spcBef>
                  <a:spcPts val="0"/>
                </a:spcBef>
                <a:spcAft>
                  <a:spcPts val="0"/>
                </a:spcAft>
              </a:pPr>
              <a:endParaRPr lang="en-US" sz="1000" dirty="0">
                <a:solidFill>
                  <a:prstClr val="black"/>
                </a:solidFill>
                <a:latin typeface="Tahoma" pitchFamily="34" charset="0"/>
              </a:endParaRPr>
            </a:p>
            <a:p>
              <a:pPr algn="ctr" defTabSz="457200" eaLnBrk="1" fontAlgn="auto" hangingPunct="1">
                <a:spcBef>
                  <a:spcPts val="0"/>
                </a:spcBef>
                <a:spcAft>
                  <a:spcPts val="0"/>
                </a:spcAft>
              </a:pPr>
              <a:r>
                <a:rPr lang="en-US" sz="2800" dirty="0">
                  <a:solidFill>
                    <a:prstClr val="black"/>
                  </a:solidFill>
                  <a:latin typeface="Tahoma" pitchFamily="34" charset="0"/>
                </a:rPr>
                <a:t>Severity</a:t>
              </a:r>
            </a:p>
            <a:p>
              <a:pPr algn="ctr" defTabSz="457200" eaLnBrk="1" fontAlgn="auto" hangingPunct="1">
                <a:spcBef>
                  <a:spcPts val="0"/>
                </a:spcBef>
                <a:spcAft>
                  <a:spcPts val="0"/>
                </a:spcAft>
              </a:pPr>
              <a:r>
                <a:rPr lang="en-US" sz="2800" dirty="0">
                  <a:solidFill>
                    <a:prstClr val="black"/>
                  </a:solidFill>
                  <a:latin typeface="Tahoma" pitchFamily="34" charset="0"/>
                </a:rPr>
                <a:t>of</a:t>
              </a:r>
            </a:p>
            <a:p>
              <a:pPr algn="ctr" defTabSz="457200" eaLnBrk="1" fontAlgn="auto" hangingPunct="1">
                <a:spcBef>
                  <a:spcPts val="0"/>
                </a:spcBef>
                <a:spcAft>
                  <a:spcPts val="0"/>
                </a:spcAft>
              </a:pPr>
              <a:r>
                <a:rPr lang="en-US" sz="2800" dirty="0">
                  <a:solidFill>
                    <a:prstClr val="black"/>
                  </a:solidFill>
                  <a:latin typeface="Tahoma" pitchFamily="34" charset="0"/>
                </a:rPr>
                <a:t>trauma exposure</a:t>
              </a:r>
            </a:p>
          </p:txBody>
        </p:sp>
      </p:grpSp>
      <p:grpSp>
        <p:nvGrpSpPr>
          <p:cNvPr id="11" name="Group 10">
            <a:extLst>
              <a:ext uri="{FF2B5EF4-FFF2-40B4-BE49-F238E27FC236}">
                <a16:creationId xmlns:a16="http://schemas.microsoft.com/office/drawing/2014/main" id="{3D9BEB30-30D8-4FC3-8DB1-BDD5043180A3}"/>
              </a:ext>
            </a:extLst>
          </p:cNvPr>
          <p:cNvGrpSpPr>
            <a:grpSpLocks noChangeAspect="1"/>
          </p:cNvGrpSpPr>
          <p:nvPr/>
        </p:nvGrpSpPr>
        <p:grpSpPr bwMode="auto">
          <a:xfrm>
            <a:off x="4948161" y="2276324"/>
            <a:ext cx="2286000" cy="2293620"/>
            <a:chOff x="3581400" y="1611086"/>
            <a:chExt cx="1200" cy="1204"/>
          </a:xfrm>
        </p:grpSpPr>
        <p:sp>
          <p:nvSpPr>
            <p:cNvPr id="12" name="AutoShape 8">
              <a:extLst>
                <a:ext uri="{FF2B5EF4-FFF2-40B4-BE49-F238E27FC236}">
                  <a16:creationId xmlns:a16="http://schemas.microsoft.com/office/drawing/2014/main" id="{4BE4ECD4-AD3C-4566-B960-53F9BF4FDBA9}"/>
                </a:ext>
              </a:extLst>
            </p:cNvPr>
            <p:cNvSpPr>
              <a:spLocks noChangeArrowheads="1"/>
            </p:cNvSpPr>
            <p:nvPr/>
          </p:nvSpPr>
          <p:spPr bwMode="auto">
            <a:xfrm>
              <a:off x="3581400" y="1611090"/>
              <a:ext cx="1200" cy="1200"/>
            </a:xfrm>
            <a:custGeom>
              <a:avLst/>
              <a:gdLst>
                <a:gd name="G0" fmla="+- 135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942" y="16988"/>
                  </a:moveTo>
                  <a:cubicBezTo>
                    <a:pt x="19430" y="15270"/>
                    <a:pt x="20250" y="13073"/>
                    <a:pt x="20250" y="10800"/>
                  </a:cubicBezTo>
                  <a:cubicBezTo>
                    <a:pt x="20250" y="5580"/>
                    <a:pt x="16019" y="1350"/>
                    <a:pt x="10800" y="1350"/>
                  </a:cubicBezTo>
                  <a:cubicBezTo>
                    <a:pt x="8526" y="1349"/>
                    <a:pt x="6329" y="2169"/>
                    <a:pt x="4611" y="3657"/>
                  </a:cubicBezTo>
                  <a:close/>
                  <a:moveTo>
                    <a:pt x="3657" y="4611"/>
                  </a:moveTo>
                  <a:cubicBezTo>
                    <a:pt x="2169" y="6329"/>
                    <a:pt x="1350" y="8526"/>
                    <a:pt x="1350" y="10799"/>
                  </a:cubicBezTo>
                  <a:cubicBezTo>
                    <a:pt x="1350" y="16019"/>
                    <a:pt x="5580" y="20250"/>
                    <a:pt x="10800" y="20250"/>
                  </a:cubicBezTo>
                  <a:cubicBezTo>
                    <a:pt x="13073" y="20250"/>
                    <a:pt x="15270" y="19430"/>
                    <a:pt x="16988" y="17942"/>
                  </a:cubicBezTo>
                  <a:close/>
                </a:path>
              </a:pathLst>
            </a:custGeom>
            <a:solidFill>
              <a:srgbClr val="C00000"/>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eaLnBrk="1" fontAlgn="auto" hangingPunct="1">
                <a:spcBef>
                  <a:spcPts val="0"/>
                </a:spcBef>
                <a:spcAft>
                  <a:spcPts val="0"/>
                </a:spcAft>
              </a:pPr>
              <a:endParaRPr lang="en-US" b="0">
                <a:solidFill>
                  <a:prstClr val="black"/>
                </a:solidFill>
                <a:latin typeface="Arial"/>
              </a:endParaRPr>
            </a:p>
          </p:txBody>
        </p:sp>
        <p:sp>
          <p:nvSpPr>
            <p:cNvPr id="13" name="Text Box 9">
              <a:extLst>
                <a:ext uri="{FF2B5EF4-FFF2-40B4-BE49-F238E27FC236}">
                  <a16:creationId xmlns:a16="http://schemas.microsoft.com/office/drawing/2014/main" id="{4942CA61-EA87-429C-9AB0-469CE20EC4B1}"/>
                </a:ext>
              </a:extLst>
            </p:cNvPr>
            <p:cNvSpPr txBox="1">
              <a:spLocks noChangeArrowheads="1"/>
            </p:cNvSpPr>
            <p:nvPr/>
          </p:nvSpPr>
          <p:spPr bwMode="auto">
            <a:xfrm>
              <a:off x="3581480" y="1611086"/>
              <a:ext cx="1056" cy="1034"/>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eaLnBrk="1" fontAlgn="auto" hangingPunct="1">
                <a:spcBef>
                  <a:spcPts val="0"/>
                </a:spcBef>
                <a:spcAft>
                  <a:spcPts val="0"/>
                </a:spcAft>
              </a:pPr>
              <a:endParaRPr lang="en-US" sz="1000" dirty="0">
                <a:solidFill>
                  <a:prstClr val="black"/>
                </a:solidFill>
                <a:latin typeface="Tahoma" pitchFamily="34" charset="0"/>
              </a:endParaRPr>
            </a:p>
            <a:p>
              <a:pPr algn="ctr" defTabSz="457200" eaLnBrk="1" fontAlgn="auto" hangingPunct="1">
                <a:spcBef>
                  <a:spcPts val="0"/>
                </a:spcBef>
                <a:spcAft>
                  <a:spcPts val="0"/>
                </a:spcAft>
              </a:pPr>
              <a:r>
                <a:rPr lang="en-US" sz="2800" dirty="0">
                  <a:solidFill>
                    <a:prstClr val="black"/>
                  </a:solidFill>
                  <a:latin typeface="Tahoma" pitchFamily="34" charset="0"/>
                </a:rPr>
                <a:t>Severity</a:t>
              </a:r>
            </a:p>
            <a:p>
              <a:pPr algn="ctr" defTabSz="457200" eaLnBrk="1" fontAlgn="auto" hangingPunct="1">
                <a:spcBef>
                  <a:spcPts val="0"/>
                </a:spcBef>
                <a:spcAft>
                  <a:spcPts val="0"/>
                </a:spcAft>
              </a:pPr>
              <a:r>
                <a:rPr lang="en-US" sz="2800" dirty="0">
                  <a:solidFill>
                    <a:prstClr val="black"/>
                  </a:solidFill>
                  <a:latin typeface="Tahoma" pitchFamily="34" charset="0"/>
                </a:rPr>
                <a:t>of</a:t>
              </a:r>
            </a:p>
            <a:p>
              <a:pPr algn="ctr" defTabSz="457200" eaLnBrk="1" fontAlgn="auto" hangingPunct="1">
                <a:spcBef>
                  <a:spcPts val="0"/>
                </a:spcBef>
                <a:spcAft>
                  <a:spcPts val="0"/>
                </a:spcAft>
              </a:pPr>
              <a:r>
                <a:rPr lang="en-US" sz="2800" dirty="0">
                  <a:solidFill>
                    <a:prstClr val="black"/>
                  </a:solidFill>
                  <a:latin typeface="Tahoma" pitchFamily="34" charset="0"/>
                </a:rPr>
                <a:t>medical condition</a:t>
              </a:r>
            </a:p>
          </p:txBody>
        </p:sp>
      </p:grpSp>
      <p:grpSp>
        <p:nvGrpSpPr>
          <p:cNvPr id="15" name="Group 14">
            <a:extLst>
              <a:ext uri="{FF2B5EF4-FFF2-40B4-BE49-F238E27FC236}">
                <a16:creationId xmlns:a16="http://schemas.microsoft.com/office/drawing/2014/main" id="{5CB32953-6D5C-4FB1-9DA1-3DD0E67BFC3D}"/>
              </a:ext>
            </a:extLst>
          </p:cNvPr>
          <p:cNvGrpSpPr>
            <a:grpSpLocks noChangeAspect="1"/>
          </p:cNvGrpSpPr>
          <p:nvPr/>
        </p:nvGrpSpPr>
        <p:grpSpPr bwMode="auto">
          <a:xfrm>
            <a:off x="8090505" y="2283944"/>
            <a:ext cx="2286000" cy="2286000"/>
            <a:chOff x="6324600" y="1618706"/>
            <a:chExt cx="1200" cy="1200"/>
          </a:xfrm>
        </p:grpSpPr>
        <p:sp>
          <p:nvSpPr>
            <p:cNvPr id="16" name="AutoShape 5">
              <a:extLst>
                <a:ext uri="{FF2B5EF4-FFF2-40B4-BE49-F238E27FC236}">
                  <a16:creationId xmlns:a16="http://schemas.microsoft.com/office/drawing/2014/main" id="{EACF7A87-6DB0-4EE8-9BDD-96B2362DEF02}"/>
                </a:ext>
              </a:extLst>
            </p:cNvPr>
            <p:cNvSpPr>
              <a:spLocks noChangeArrowheads="1"/>
            </p:cNvSpPr>
            <p:nvPr/>
          </p:nvSpPr>
          <p:spPr bwMode="auto">
            <a:xfrm>
              <a:off x="6324600" y="1618706"/>
              <a:ext cx="1200" cy="1200"/>
            </a:xfrm>
            <a:custGeom>
              <a:avLst/>
              <a:gdLst>
                <a:gd name="G0" fmla="+- 135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942" y="16988"/>
                  </a:moveTo>
                  <a:cubicBezTo>
                    <a:pt x="19430" y="15270"/>
                    <a:pt x="20250" y="13073"/>
                    <a:pt x="20250" y="10800"/>
                  </a:cubicBezTo>
                  <a:cubicBezTo>
                    <a:pt x="20250" y="5580"/>
                    <a:pt x="16019" y="1350"/>
                    <a:pt x="10800" y="1350"/>
                  </a:cubicBezTo>
                  <a:cubicBezTo>
                    <a:pt x="8526" y="1349"/>
                    <a:pt x="6329" y="2169"/>
                    <a:pt x="4611" y="3657"/>
                  </a:cubicBezTo>
                  <a:close/>
                  <a:moveTo>
                    <a:pt x="3657" y="4611"/>
                  </a:moveTo>
                  <a:cubicBezTo>
                    <a:pt x="2169" y="6329"/>
                    <a:pt x="1350" y="8526"/>
                    <a:pt x="1350" y="10799"/>
                  </a:cubicBezTo>
                  <a:cubicBezTo>
                    <a:pt x="1350" y="16019"/>
                    <a:pt x="5580" y="20250"/>
                    <a:pt x="10800" y="20250"/>
                  </a:cubicBezTo>
                  <a:cubicBezTo>
                    <a:pt x="13073" y="20250"/>
                    <a:pt x="15270" y="19430"/>
                    <a:pt x="16988" y="17942"/>
                  </a:cubicBezTo>
                  <a:close/>
                </a:path>
              </a:pathLst>
            </a:custGeom>
            <a:solidFill>
              <a:srgbClr val="C00000"/>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eaLnBrk="1" fontAlgn="auto" hangingPunct="1">
                <a:spcBef>
                  <a:spcPts val="0"/>
                </a:spcBef>
                <a:spcAft>
                  <a:spcPts val="0"/>
                </a:spcAft>
              </a:pPr>
              <a:endParaRPr lang="en-US" b="0">
                <a:solidFill>
                  <a:prstClr val="black"/>
                </a:solidFill>
                <a:latin typeface="Arial"/>
              </a:endParaRPr>
            </a:p>
          </p:txBody>
        </p:sp>
        <p:sp>
          <p:nvSpPr>
            <p:cNvPr id="17" name="Text Box 6">
              <a:extLst>
                <a:ext uri="{FF2B5EF4-FFF2-40B4-BE49-F238E27FC236}">
                  <a16:creationId xmlns:a16="http://schemas.microsoft.com/office/drawing/2014/main" id="{F4FB91DF-6D91-4A0E-BE20-9C2AFA2DE0E9}"/>
                </a:ext>
              </a:extLst>
            </p:cNvPr>
            <p:cNvSpPr txBox="1">
              <a:spLocks noChangeArrowheads="1"/>
            </p:cNvSpPr>
            <p:nvPr/>
          </p:nvSpPr>
          <p:spPr bwMode="auto">
            <a:xfrm>
              <a:off x="6324696" y="1618898"/>
              <a:ext cx="1056" cy="840"/>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eaLnBrk="1" fontAlgn="auto" hangingPunct="1">
                <a:spcBef>
                  <a:spcPts val="0"/>
                </a:spcBef>
                <a:spcAft>
                  <a:spcPts val="0"/>
                </a:spcAft>
              </a:pPr>
              <a:endParaRPr lang="en-US" sz="1000" dirty="0">
                <a:solidFill>
                  <a:prstClr val="black"/>
                </a:solidFill>
                <a:latin typeface="Tahoma" pitchFamily="34" charset="0"/>
              </a:endParaRPr>
            </a:p>
            <a:p>
              <a:pPr algn="ctr" defTabSz="457200" eaLnBrk="1" fontAlgn="auto" hangingPunct="1">
                <a:spcBef>
                  <a:spcPts val="0"/>
                </a:spcBef>
                <a:spcAft>
                  <a:spcPts val="0"/>
                </a:spcAft>
              </a:pPr>
              <a:r>
                <a:rPr lang="en-US" sz="2800" dirty="0">
                  <a:solidFill>
                    <a:prstClr val="black"/>
                  </a:solidFill>
                  <a:latin typeface="Tahoma" pitchFamily="34" charset="0"/>
                </a:rPr>
                <a:t>“Common sense” indicator</a:t>
              </a:r>
            </a:p>
          </p:txBody>
        </p:sp>
      </p:grpSp>
      <p:pic>
        <p:nvPicPr>
          <p:cNvPr id="18" name="Picture 18" descr="A picture containing plant&#10;&#10;Description automatically generated">
            <a:extLst>
              <a:ext uri="{FF2B5EF4-FFF2-40B4-BE49-F238E27FC236}">
                <a16:creationId xmlns:a16="http://schemas.microsoft.com/office/drawing/2014/main" id="{22C009BA-9809-4D29-95D2-7FED088FF11B}"/>
              </a:ext>
            </a:extLst>
          </p:cNvPr>
          <p:cNvPicPr>
            <a:picLocks noChangeAspect="1"/>
          </p:cNvPicPr>
          <p:nvPr/>
        </p:nvPicPr>
        <p:blipFill>
          <a:blip r:embed="rId3"/>
          <a:stretch>
            <a:fillRect/>
          </a:stretch>
        </p:blipFill>
        <p:spPr>
          <a:xfrm>
            <a:off x="1072168" y="4960787"/>
            <a:ext cx="1895475" cy="1895475"/>
          </a:xfrm>
          <a:prstGeom prst="rect">
            <a:avLst/>
          </a:prstGeom>
        </p:spPr>
      </p:pic>
      <p:sp>
        <p:nvSpPr>
          <p:cNvPr id="19" name="Rectangle 18">
            <a:extLst>
              <a:ext uri="{FF2B5EF4-FFF2-40B4-BE49-F238E27FC236}">
                <a16:creationId xmlns:a16="http://schemas.microsoft.com/office/drawing/2014/main" id="{4E227163-90A1-449A-92A0-4AF7A452E4E7}"/>
              </a:ext>
            </a:extLst>
          </p:cNvPr>
          <p:cNvSpPr>
            <a:spLocks noGrp="1" noChangeArrowheads="1"/>
          </p:cNvSpPr>
          <p:nvPr/>
        </p:nvSpPr>
        <p:spPr>
          <a:xfrm>
            <a:off x="2999377" y="5464698"/>
            <a:ext cx="7087809" cy="887652"/>
          </a:xfrm>
          <a:prstGeom prst="rect">
            <a:avLst/>
          </a:prstGeom>
          <a:solidFill>
            <a:srgbClr val="3098CE"/>
          </a:solidFill>
          <a:ln w="57150">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b="1"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b="1" kern="1200" baseline="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90000"/>
              </a:lnSpc>
              <a:spcBef>
                <a:spcPct val="0"/>
              </a:spcBef>
              <a:buFontTx/>
              <a:buNone/>
            </a:pPr>
            <a:endParaRPr lang="en-US" sz="2000" b="0" dirty="0">
              <a:solidFill>
                <a:schemeClr val="bg1"/>
              </a:solidFill>
              <a:latin typeface="Arial" panose="020B0604020202020204" pitchFamily="34" charset="0"/>
              <a:cs typeface="Arial" panose="020B0604020202020204" pitchFamily="34" charset="0"/>
            </a:endParaRPr>
          </a:p>
          <a:p>
            <a:pPr algn="ctr">
              <a:lnSpc>
                <a:spcPct val="90000"/>
              </a:lnSpc>
              <a:spcBef>
                <a:spcPct val="0"/>
              </a:spcBef>
              <a:buFontTx/>
              <a:buNone/>
            </a:pPr>
            <a:r>
              <a:rPr lang="en-US" sz="2000" b="0" dirty="0">
                <a:solidFill>
                  <a:schemeClr val="bg1"/>
                </a:solidFill>
                <a:latin typeface="Arial" panose="020B0604020202020204" pitchFamily="34" charset="0"/>
                <a:cs typeface="Arial" panose="020B0604020202020204" pitchFamily="34" charset="0"/>
              </a:rPr>
              <a:t>Subjective experience is a more important predictor.</a:t>
            </a:r>
          </a:p>
        </p:txBody>
      </p:sp>
    </p:spTree>
    <p:extLst>
      <p:ext uri="{BB962C8B-B14F-4D97-AF65-F5344CB8AC3E}">
        <p14:creationId xmlns:p14="http://schemas.microsoft.com/office/powerpoint/2010/main" val="221664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BA7C7-A3F5-43FC-9C46-9678967C3908}"/>
              </a:ext>
            </a:extLst>
          </p:cNvPr>
          <p:cNvSpPr>
            <a:spLocks noGrp="1"/>
          </p:cNvSpPr>
          <p:nvPr>
            <p:ph type="title"/>
          </p:nvPr>
        </p:nvSpPr>
        <p:spPr>
          <a:xfrm>
            <a:off x="838200" y="3429000"/>
            <a:ext cx="10515600" cy="1325563"/>
          </a:xfrm>
        </p:spPr>
        <p:txBody>
          <a:bodyPr vert="horz" lIns="91440" tIns="45720" rIns="91440" bIns="45720" rtlCol="0" anchor="ctr">
            <a:noAutofit/>
          </a:bodyPr>
          <a:lstStyle/>
          <a:p>
            <a:pPr algn="ctr"/>
            <a:r>
              <a:rPr lang="en-US" sz="6000" i="1" dirty="0">
                <a:solidFill>
                  <a:srgbClr val="002060"/>
                </a:solidFill>
                <a:cs typeface="Calibri Light"/>
              </a:rPr>
              <a:t>Respond: </a:t>
            </a:r>
            <a:r>
              <a:rPr lang="en-US" sz="6000" dirty="0">
                <a:solidFill>
                  <a:srgbClr val="3098CE"/>
                </a:solidFill>
                <a:cs typeface="Calibri Light"/>
              </a:rPr>
              <a:t>by fully integrating knowledge about trauma into policies, procedures, practices, and settings</a:t>
            </a:r>
          </a:p>
        </p:txBody>
      </p:sp>
    </p:spTree>
    <p:extLst>
      <p:ext uri="{BB962C8B-B14F-4D97-AF65-F5344CB8AC3E}">
        <p14:creationId xmlns:p14="http://schemas.microsoft.com/office/powerpoint/2010/main" val="949075108"/>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3575FB-099A-4125-8A9E-6EAD570F7B60}"/>
              </a:ext>
            </a:extLst>
          </p:cNvPr>
          <p:cNvSpPr>
            <a:spLocks noGrp="1"/>
          </p:cNvSpPr>
          <p:nvPr>
            <p:ph idx="1"/>
          </p:nvPr>
        </p:nvSpPr>
        <p:spPr>
          <a:xfrm>
            <a:off x="838198" y="5161106"/>
            <a:ext cx="10515600" cy="4765676"/>
          </a:xfrm>
        </p:spPr>
        <p:txBody>
          <a:bodyPr vert="horz" lIns="91440" tIns="45720" rIns="91440" bIns="45720" rtlCol="0" anchor="t">
            <a:normAutofit/>
          </a:bodyPr>
          <a:lstStyle/>
          <a:p>
            <a:pPr marL="0" indent="0" algn="ctr">
              <a:buNone/>
            </a:pPr>
            <a:r>
              <a:rPr lang="en-US" sz="4400" b="1" cap="small" dirty="0">
                <a:solidFill>
                  <a:schemeClr val="accent1">
                    <a:lumMod val="60000"/>
                    <a:lumOff val="40000"/>
                  </a:schemeClr>
                </a:solidFill>
                <a:latin typeface="Book Antiqua" panose="02040602050305030304" pitchFamily="18" charset="0"/>
                <a:cs typeface="Calibri Light"/>
              </a:rPr>
              <a:t>“What happened to you?”</a:t>
            </a:r>
            <a:r>
              <a:rPr lang="en-US" sz="4400" cap="small" dirty="0">
                <a:solidFill>
                  <a:schemeClr val="accent1">
                    <a:lumMod val="60000"/>
                    <a:lumOff val="40000"/>
                  </a:schemeClr>
                </a:solidFill>
                <a:latin typeface="Book Antiqua" panose="02040602050305030304" pitchFamily="18" charset="0"/>
                <a:cs typeface="Calibri Light"/>
              </a:rPr>
              <a:t> </a:t>
            </a:r>
            <a:endParaRPr lang="en-US" sz="4400" dirty="0">
              <a:solidFill>
                <a:schemeClr val="accent1">
                  <a:lumMod val="60000"/>
                  <a:lumOff val="40000"/>
                </a:schemeClr>
              </a:solidFill>
              <a:latin typeface="Book Antiqua" panose="02040602050305030304" pitchFamily="18" charset="0"/>
              <a:cs typeface="Calibri" panose="020F0502020204030204"/>
            </a:endParaRPr>
          </a:p>
          <a:p>
            <a:endParaRPr lang="en-US" sz="300" b="1" i="1" cap="small" dirty="0">
              <a:solidFill>
                <a:schemeClr val="accent1">
                  <a:lumMod val="60000"/>
                  <a:lumOff val="40000"/>
                </a:schemeClr>
              </a:solidFill>
              <a:latin typeface="+mj-lt"/>
            </a:endParaRPr>
          </a:p>
          <a:p>
            <a:pPr marL="0" indent="0" algn="ctr">
              <a:buNone/>
            </a:pPr>
            <a:endParaRPr lang="en-US" sz="4000" b="1" i="1" cap="small" dirty="0">
              <a:solidFill>
                <a:schemeClr val="accent1">
                  <a:lumMod val="60000"/>
                  <a:lumOff val="40000"/>
                </a:schemeClr>
              </a:solidFill>
              <a:latin typeface="+mj-lt"/>
              <a:cs typeface="Calibri Light"/>
            </a:endParaRPr>
          </a:p>
        </p:txBody>
      </p:sp>
      <p:sp>
        <p:nvSpPr>
          <p:cNvPr id="2" name="Title 1">
            <a:extLst>
              <a:ext uri="{FF2B5EF4-FFF2-40B4-BE49-F238E27FC236}">
                <a16:creationId xmlns:a16="http://schemas.microsoft.com/office/drawing/2014/main" id="{E1F10950-9D1A-43D8-A1A7-C8F7A2327C6D}"/>
              </a:ext>
            </a:extLst>
          </p:cNvPr>
          <p:cNvSpPr>
            <a:spLocks noGrp="1"/>
          </p:cNvSpPr>
          <p:nvPr>
            <p:ph type="title"/>
          </p:nvPr>
        </p:nvSpPr>
        <p:spPr>
          <a:xfrm>
            <a:off x="838198" y="229696"/>
            <a:ext cx="10515600" cy="1325563"/>
          </a:xfrm>
        </p:spPr>
        <p:txBody>
          <a:bodyPr/>
          <a:lstStyle/>
          <a:p>
            <a:r>
              <a:rPr lang="en-US" dirty="0">
                <a:solidFill>
                  <a:schemeClr val="bg1"/>
                </a:solidFill>
              </a:rPr>
              <a:t>Respond: Reframing our Approach</a:t>
            </a:r>
          </a:p>
        </p:txBody>
      </p:sp>
      <p:pic>
        <p:nvPicPr>
          <p:cNvPr id="6" name="Picture 5" descr="SAMHSA Trauma Informed Care Principles: Safety, trustworthiness and transparency, peer support, collaboration and mutuality, empowerment, voice and choice, cultural, historical and gender issues. ">
            <a:extLst>
              <a:ext uri="{FF2B5EF4-FFF2-40B4-BE49-F238E27FC236}">
                <a16:creationId xmlns:a16="http://schemas.microsoft.com/office/drawing/2014/main" id="{C379797C-126D-46E8-9A1B-FCCBD0C83E35}"/>
              </a:ext>
            </a:extLst>
          </p:cNvPr>
          <p:cNvPicPr/>
          <p:nvPr/>
        </p:nvPicPr>
        <p:blipFill rotWithShape="1">
          <a:blip r:embed="rId3">
            <a:extLst>
              <a:ext uri="{28A0092B-C50C-407E-A947-70E740481C1C}">
                <a14:useLocalDpi xmlns:a14="http://schemas.microsoft.com/office/drawing/2010/main" val="0"/>
              </a:ext>
            </a:extLst>
          </a:blip>
          <a:srcRect t="37955" b="31246"/>
          <a:stretch/>
        </p:blipFill>
        <p:spPr bwMode="auto">
          <a:xfrm>
            <a:off x="1342375" y="2405972"/>
            <a:ext cx="9507250" cy="2046056"/>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36EB1D2C-EFE4-42C1-A81A-AF3118883C7C}"/>
              </a:ext>
            </a:extLst>
          </p:cNvPr>
          <p:cNvSpPr txBox="1"/>
          <p:nvPr/>
        </p:nvSpPr>
        <p:spPr>
          <a:xfrm>
            <a:off x="8063345" y="6642556"/>
            <a:ext cx="6863937" cy="430887"/>
          </a:xfrm>
          <a:prstGeom prst="rect">
            <a:avLst/>
          </a:prstGeom>
          <a:noFill/>
        </p:spPr>
        <p:txBody>
          <a:bodyPr wrap="square" rtlCol="0">
            <a:spAutoFit/>
          </a:bodyPr>
          <a:lstStyle/>
          <a:p>
            <a:r>
              <a:rPr lang="en-US" sz="1100" dirty="0"/>
              <a:t>https://www.cdc.gov/cpr/infographics/6_principles_trauma_info.htm</a:t>
            </a:r>
          </a:p>
          <a:p>
            <a:endParaRPr lang="en-US" sz="1100" dirty="0"/>
          </a:p>
        </p:txBody>
      </p:sp>
    </p:spTree>
    <p:extLst>
      <p:ext uri="{BB962C8B-B14F-4D97-AF65-F5344CB8AC3E}">
        <p14:creationId xmlns:p14="http://schemas.microsoft.com/office/powerpoint/2010/main" val="426482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ealthcare Providers' Guide to Traumatic Stress in Ill or Injured Children... After the ABCs, consider the DEFs. &#10;&#10;Distress- Assess and manage pain, ask about fears and worries, consider grief and loss. &#10;Emotional support- Who and what does the patient need now? Are there barriers to mobilizing existing supports? &#10;Family- Assess parents' or siblings' and others' distress; gauge family stressors and resources; address other needs beyond medical. "/>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86593" y="2105823"/>
            <a:ext cx="6152608" cy="4088592"/>
          </a:xfrm>
          <a:prstGeom prst="rect">
            <a:avLst/>
          </a:prstGeom>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120985" y="6465551"/>
            <a:ext cx="2001382" cy="338554"/>
          </a:xfrm>
          <a:prstGeom prst="rect">
            <a:avLst/>
          </a:prstGeom>
          <a:noFill/>
        </p:spPr>
        <p:txBody>
          <a:bodyPr wrap="none" rtlCol="0">
            <a:spAutoFit/>
          </a:bodyPr>
          <a:lstStyle/>
          <a:p>
            <a:r>
              <a:rPr lang="en-US" sz="1600" i="1" dirty="0">
                <a:solidFill>
                  <a:srgbClr val="002060"/>
                </a:solidFill>
                <a:cs typeface="Arial" panose="020B0604020202020204" pitchFamily="34" charset="0"/>
              </a:rPr>
              <a:t>Heathcaretoolbox.org</a:t>
            </a:r>
            <a:endParaRPr lang="en-US" sz="1600" i="1" dirty="0">
              <a:solidFill>
                <a:srgbClr val="002060"/>
              </a:solidFill>
            </a:endParaRPr>
          </a:p>
        </p:txBody>
      </p:sp>
      <p:sp>
        <p:nvSpPr>
          <p:cNvPr id="28674" name="Rectangle 2"/>
          <p:cNvSpPr>
            <a:spLocks noGrp="1" noChangeArrowheads="1"/>
          </p:cNvSpPr>
          <p:nvPr>
            <p:ph type="title"/>
          </p:nvPr>
        </p:nvSpPr>
        <p:spPr>
          <a:xfrm>
            <a:off x="721639" y="622025"/>
            <a:ext cx="9046028" cy="866804"/>
          </a:xfrm>
        </p:spPr>
        <p:txBody>
          <a:bodyPr>
            <a:noAutofit/>
          </a:bodyPr>
          <a:lstStyle/>
          <a:p>
            <a:pPr algn="l" eaLnBrk="1" hangingPunct="1"/>
            <a:r>
              <a:rPr lang="en-US" b="0" dirty="0">
                <a:solidFill>
                  <a:schemeClr val="bg1"/>
                </a:solidFill>
                <a:latin typeface="Book Antiqua" panose="02040602050305030304" pitchFamily="18" charset="0"/>
                <a:cs typeface="Arial" panose="020B0604020202020204" pitchFamily="34" charset="0"/>
              </a:rPr>
              <a:t>Respond: DEF Protocol </a:t>
            </a:r>
            <a:endParaRPr lang="en-US" sz="2800" b="0" dirty="0">
              <a:solidFill>
                <a:schemeClr val="bg1"/>
              </a:solidFill>
              <a:latin typeface="Book Antiqua" panose="02040602050305030304" pitchFamily="18" charset="0"/>
              <a:cs typeface="Arial" panose="020B0604020202020204" pitchFamily="34" charset="0"/>
            </a:endParaRPr>
          </a:p>
        </p:txBody>
      </p:sp>
    </p:spTree>
    <p:extLst>
      <p:ext uri="{BB962C8B-B14F-4D97-AF65-F5344CB8AC3E}">
        <p14:creationId xmlns:p14="http://schemas.microsoft.com/office/powerpoint/2010/main" val="388214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C4B08676-599A-4744-8808-D8C12C762389}"/>
              </a:ext>
            </a:extLst>
          </p:cNvPr>
          <p:cNvGraphicFramePr/>
          <p:nvPr>
            <p:extLst>
              <p:ext uri="{D42A27DB-BD31-4B8C-83A1-F6EECF244321}">
                <p14:modId xmlns:p14="http://schemas.microsoft.com/office/powerpoint/2010/main" val="2793011447"/>
              </p:ext>
            </p:extLst>
          </p:nvPr>
        </p:nvGraphicFramePr>
        <p:xfrm>
          <a:off x="1235034" y="1871003"/>
          <a:ext cx="9823489" cy="4872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051FB5A8-7589-1308-E808-C1E6CE6E3C09}"/>
              </a:ext>
            </a:extLst>
          </p:cNvPr>
          <p:cNvSpPr txBox="1"/>
          <p:nvPr/>
        </p:nvSpPr>
        <p:spPr>
          <a:xfrm>
            <a:off x="1" y="391719"/>
            <a:ext cx="12192000" cy="1015663"/>
          </a:xfrm>
          <a:prstGeom prst="rect">
            <a:avLst/>
          </a:prstGeom>
          <a:noFill/>
        </p:spPr>
        <p:txBody>
          <a:bodyPr wrap="square" rtlCol="0">
            <a:spAutoFit/>
          </a:bodyPr>
          <a:lstStyle/>
          <a:p>
            <a:pPr algn="ctr"/>
            <a:r>
              <a:rPr lang="en-US" sz="6000" dirty="0">
                <a:solidFill>
                  <a:schemeClr val="bg1"/>
                </a:solidFill>
                <a:latin typeface="Book Antiqua" panose="02040602050305030304" pitchFamily="18" charset="0"/>
                <a:ea typeface="Baskerville" panose="02020502070401020303" pitchFamily="18" charset="0"/>
              </a:rPr>
              <a:t>Overview</a:t>
            </a:r>
          </a:p>
        </p:txBody>
      </p:sp>
    </p:spTree>
    <p:extLst>
      <p:ext uri="{BB962C8B-B14F-4D97-AF65-F5344CB8AC3E}">
        <p14:creationId xmlns:p14="http://schemas.microsoft.com/office/powerpoint/2010/main" val="316028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09600" y="441962"/>
            <a:ext cx="10972800" cy="1143000"/>
          </a:xfrm>
        </p:spPr>
        <p:txBody>
          <a:bodyPr>
            <a:noAutofit/>
          </a:bodyPr>
          <a:lstStyle/>
          <a:p>
            <a:r>
              <a:rPr lang="en-US" sz="4000" b="0" dirty="0">
                <a:solidFill>
                  <a:schemeClr val="bg1"/>
                </a:solidFill>
                <a:latin typeface="Book Antiqua" panose="02040602050305030304" pitchFamily="18" charset="0"/>
              </a:rPr>
              <a:t>Respond: Considerations in providing Culturally-Sensitive Trauma-Informed Care</a:t>
            </a:r>
          </a:p>
        </p:txBody>
      </p:sp>
      <p:pic>
        <p:nvPicPr>
          <p:cNvPr id="1026" name="Picture 2" descr="How to Asses Culturally Sensitive Trauma Informed Care. Listen for variations in understanding. Ask What is your understanding of what has happened? What is worrying you the most? What does your family think about it? &#10;Be open to involving other professionals. Ask what do you normally turn to for support? Who else should be involved in helping your child? Are you open to outside referrals and resources? Respect different communication practices. Ask who typically makes the decisions about your child? What information should be shared with your child? Is there anyone else you would like me to talk to? ">
            <a:extLst>
              <a:ext uri="{FF2B5EF4-FFF2-40B4-BE49-F238E27FC236}">
                <a16:creationId xmlns:a16="http://schemas.microsoft.com/office/drawing/2014/main" id="{27D1F5AD-4EB0-4658-A2C2-35608E36F8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107" y="2133599"/>
            <a:ext cx="6488543" cy="4282439"/>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67257DD-3C02-4B90-A376-3DC86DECBC0E}"/>
              </a:ext>
            </a:extLst>
          </p:cNvPr>
          <p:cNvSpPr/>
          <p:nvPr/>
        </p:nvSpPr>
        <p:spPr>
          <a:xfrm>
            <a:off x="308349" y="1420552"/>
            <a:ext cx="4324912" cy="4832092"/>
          </a:xfrm>
          <a:prstGeom prst="rect">
            <a:avLst/>
          </a:prstGeom>
        </p:spPr>
        <p:txBody>
          <a:bodyPr wrap="square">
            <a:spAutoFit/>
          </a:bodyPr>
          <a:lstStyle/>
          <a:p>
            <a:endParaRPr lang="en-US" sz="3200" dirty="0">
              <a:solidFill>
                <a:srgbClr val="002060"/>
              </a:solidFill>
              <a:cs typeface="Arial"/>
            </a:endParaRPr>
          </a:p>
          <a:p>
            <a:endParaRPr lang="en-US" sz="1600" dirty="0">
              <a:solidFill>
                <a:srgbClr val="002060"/>
              </a:solidFill>
              <a:cs typeface="Arial"/>
            </a:endParaRPr>
          </a:p>
          <a:p>
            <a:pPr algn="ctr"/>
            <a:r>
              <a:rPr lang="en-US" sz="3600" b="1" dirty="0">
                <a:solidFill>
                  <a:srgbClr val="002060"/>
                </a:solidFill>
                <a:latin typeface="+mj-lt"/>
                <a:cs typeface="Arial"/>
              </a:rPr>
              <a:t>Culture includes, </a:t>
            </a:r>
            <a:r>
              <a:rPr lang="en-US" sz="3600" b="1" i="1" dirty="0">
                <a:solidFill>
                  <a:srgbClr val="002060"/>
                </a:solidFill>
                <a:latin typeface="+mj-lt"/>
                <a:cs typeface="Arial"/>
              </a:rPr>
              <a:t>but is not limited to</a:t>
            </a:r>
            <a:r>
              <a:rPr lang="en-US" sz="3600" b="1" dirty="0">
                <a:solidFill>
                  <a:srgbClr val="002060"/>
                </a:solidFill>
                <a:latin typeface="+mj-lt"/>
                <a:cs typeface="Arial"/>
              </a:rPr>
              <a:t>: </a:t>
            </a:r>
          </a:p>
          <a:p>
            <a:endParaRPr lang="en-US" sz="2000" b="1" dirty="0">
              <a:solidFill>
                <a:srgbClr val="002060"/>
              </a:solidFill>
              <a:latin typeface="+mj-lt"/>
              <a:cs typeface="Arial" panose="020B0604020202020204" pitchFamily="34" charset="0"/>
            </a:endParaRPr>
          </a:p>
          <a:p>
            <a:pPr marL="742950" lvl="1" indent="-285750">
              <a:buFont typeface="Arial" panose="020B0604020202020204" pitchFamily="34" charset="0"/>
              <a:buChar char="•"/>
            </a:pPr>
            <a:r>
              <a:rPr lang="en-US" sz="2800" b="1" dirty="0">
                <a:solidFill>
                  <a:srgbClr val="002060"/>
                </a:solidFill>
                <a:latin typeface="+mj-lt"/>
                <a:cs typeface="Arial" panose="020B0604020202020204" pitchFamily="34" charset="0"/>
              </a:rPr>
              <a:t>Religious beliefs </a:t>
            </a:r>
          </a:p>
          <a:p>
            <a:pPr marL="742950" lvl="1" indent="-285750">
              <a:buFont typeface="Arial" panose="020B0604020202020204" pitchFamily="34" charset="0"/>
              <a:buChar char="•"/>
            </a:pPr>
            <a:r>
              <a:rPr lang="en-US" sz="2800" b="1" dirty="0">
                <a:solidFill>
                  <a:srgbClr val="002060"/>
                </a:solidFill>
                <a:latin typeface="+mj-lt"/>
                <a:cs typeface="Arial" panose="020B0604020202020204" pitchFamily="34" charset="0"/>
              </a:rPr>
              <a:t>Socioeconomic status</a:t>
            </a:r>
          </a:p>
          <a:p>
            <a:pPr marL="742950" lvl="1" indent="-285750">
              <a:buFont typeface="Arial" panose="020B0604020202020204" pitchFamily="34" charset="0"/>
              <a:buChar char="•"/>
            </a:pPr>
            <a:r>
              <a:rPr lang="en-US" sz="2800" b="1" dirty="0">
                <a:solidFill>
                  <a:srgbClr val="002060"/>
                </a:solidFill>
                <a:latin typeface="+mj-lt"/>
                <a:cs typeface="Arial" panose="020B0604020202020204" pitchFamily="34" charset="0"/>
              </a:rPr>
              <a:t>Gender </a:t>
            </a:r>
          </a:p>
          <a:p>
            <a:pPr marL="742950" lvl="1" indent="-285750">
              <a:buFont typeface="Arial" panose="020B0604020202020204" pitchFamily="34" charset="0"/>
              <a:buChar char="•"/>
            </a:pPr>
            <a:r>
              <a:rPr lang="en-US" sz="2800" b="1" dirty="0">
                <a:solidFill>
                  <a:srgbClr val="002060"/>
                </a:solidFill>
                <a:latin typeface="+mj-lt"/>
                <a:cs typeface="Arial"/>
              </a:rPr>
              <a:t>Sexual identity</a:t>
            </a:r>
          </a:p>
          <a:p>
            <a:pPr marL="742950" lvl="1" indent="-285750">
              <a:buFont typeface="Arial" panose="020B0604020202020204" pitchFamily="34" charset="0"/>
              <a:buChar char="•"/>
            </a:pPr>
            <a:r>
              <a:rPr lang="en-US" sz="2800" b="1" dirty="0">
                <a:solidFill>
                  <a:srgbClr val="002060"/>
                </a:solidFill>
                <a:latin typeface="+mj-lt"/>
                <a:cs typeface="Arial" panose="020B0604020202020204" pitchFamily="34" charset="0"/>
              </a:rPr>
              <a:t>Literacy level</a:t>
            </a:r>
          </a:p>
          <a:p>
            <a:pPr marL="742950" lvl="1" indent="-285750">
              <a:buFont typeface="Arial" panose="020B0604020202020204" pitchFamily="34" charset="0"/>
              <a:buChar char="•"/>
            </a:pPr>
            <a:r>
              <a:rPr lang="en-US" sz="2800" b="1" dirty="0">
                <a:solidFill>
                  <a:srgbClr val="002060"/>
                </a:solidFill>
                <a:latin typeface="+mj-lt"/>
                <a:cs typeface="Arial" panose="020B0604020202020204" pitchFamily="34" charset="0"/>
              </a:rPr>
              <a:t>Residency</a:t>
            </a:r>
          </a:p>
        </p:txBody>
      </p:sp>
    </p:spTree>
    <p:extLst>
      <p:ext uri="{BB962C8B-B14F-4D97-AF65-F5344CB8AC3E}">
        <p14:creationId xmlns:p14="http://schemas.microsoft.com/office/powerpoint/2010/main" val="158090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r the provider working with traumatized children and families. ABCs of provider self care. Awareness: Be aware of how you react to stress (overworking, overeating, etc.); monitor your stressors and set limits with patients and colleagues; talk to a professional if your stress affects your life or relationships. &#10;Balance: Diversify tasks and take breaks during the workday; eat sensibly, exercise regularly and get enough sleep; engage in activities outside of work; use your vacation days.&#10;Connection: Connect regularly with family, friends and community; Use meditation prayer, or relaxation to connect with yourself; When not at work, disconnect from professional role and email . "/>
          <p:cNvPicPr>
            <a:picLocks noChangeAspect="1"/>
          </p:cNvPicPr>
          <p:nvPr/>
        </p:nvPicPr>
        <p:blipFill>
          <a:blip r:embed="rId3"/>
          <a:stretch>
            <a:fillRect/>
          </a:stretch>
        </p:blipFill>
        <p:spPr>
          <a:xfrm>
            <a:off x="2504050" y="2153025"/>
            <a:ext cx="6915722" cy="4080779"/>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a:xfrm>
            <a:off x="590550" y="271184"/>
            <a:ext cx="10515600" cy="1325563"/>
          </a:xfrm>
        </p:spPr>
        <p:txBody>
          <a:bodyPr/>
          <a:lstStyle/>
          <a:p>
            <a:r>
              <a:rPr lang="en-US" dirty="0">
                <a:solidFill>
                  <a:schemeClr val="bg1"/>
                </a:solidFill>
              </a:rPr>
              <a:t>Respond: ABCs of Provider Self Care</a:t>
            </a:r>
          </a:p>
        </p:txBody>
      </p:sp>
      <p:sp>
        <p:nvSpPr>
          <p:cNvPr id="6" name="TextBox 5">
            <a:extLst>
              <a:ext uri="{FF2B5EF4-FFF2-40B4-BE49-F238E27FC236}">
                <a16:creationId xmlns:a16="http://schemas.microsoft.com/office/drawing/2014/main" id="{DBA7C0AD-24B5-400C-BC00-52284A65733B}"/>
              </a:ext>
            </a:extLst>
          </p:cNvPr>
          <p:cNvSpPr txBox="1"/>
          <p:nvPr/>
        </p:nvSpPr>
        <p:spPr>
          <a:xfrm>
            <a:off x="120985" y="6465551"/>
            <a:ext cx="2001382" cy="338554"/>
          </a:xfrm>
          <a:prstGeom prst="rect">
            <a:avLst/>
          </a:prstGeom>
          <a:noFill/>
        </p:spPr>
        <p:txBody>
          <a:bodyPr wrap="none" rtlCol="0">
            <a:spAutoFit/>
          </a:bodyPr>
          <a:lstStyle/>
          <a:p>
            <a:r>
              <a:rPr lang="en-US" sz="1600" i="1" dirty="0">
                <a:solidFill>
                  <a:srgbClr val="002060"/>
                </a:solidFill>
                <a:cs typeface="Arial" panose="020B0604020202020204" pitchFamily="34" charset="0"/>
              </a:rPr>
              <a:t>Heathcaretoolbox.org</a:t>
            </a:r>
            <a:endParaRPr lang="en-US" sz="1600" i="1" dirty="0">
              <a:solidFill>
                <a:srgbClr val="002060"/>
              </a:solidFill>
            </a:endParaRPr>
          </a:p>
        </p:txBody>
      </p:sp>
    </p:spTree>
    <p:extLst>
      <p:ext uri="{BB962C8B-B14F-4D97-AF65-F5344CB8AC3E}">
        <p14:creationId xmlns:p14="http://schemas.microsoft.com/office/powerpoint/2010/main" val="640091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F5680911-0953-4A5E-AC2A-465FA4545CE5}"/>
              </a:ext>
            </a:extLst>
          </p:cNvPr>
          <p:cNvSpPr/>
          <p:nvPr/>
        </p:nvSpPr>
        <p:spPr>
          <a:xfrm>
            <a:off x="1077191" y="2187286"/>
            <a:ext cx="10276609" cy="2801403"/>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281545" y="2057400"/>
            <a:ext cx="9867900" cy="4351338"/>
          </a:xfrm>
        </p:spPr>
        <p:txBody>
          <a:bodyPr/>
          <a:lstStyle/>
          <a:p>
            <a:pPr marL="0" indent="0">
              <a:buNone/>
            </a:pPr>
            <a:endParaRPr lang="en-US" dirty="0">
              <a:solidFill>
                <a:srgbClr val="002060"/>
              </a:solidFill>
              <a:latin typeface="Arial" panose="020B0604020202020204" pitchFamily="34" charset="0"/>
              <a:cs typeface="Arial" panose="020B0604020202020204" pitchFamily="34" charset="0"/>
            </a:endParaRPr>
          </a:p>
          <a:p>
            <a:pPr marL="0" indent="0" algn="ctr">
              <a:buNone/>
            </a:pPr>
            <a:r>
              <a:rPr lang="en-US" sz="3200" dirty="0">
                <a:solidFill>
                  <a:srgbClr val="002060"/>
                </a:solidFill>
                <a:latin typeface="Arial" panose="020B0604020202020204" pitchFamily="34" charset="0"/>
                <a:cs typeface="Arial" panose="020B0604020202020204" pitchFamily="34" charset="0"/>
              </a:rPr>
              <a:t>“The changes helpers experience in their identities, world views, and spirituality affect both the helpers’ professional relationships with clients and colleagues and their personal relationships.” </a:t>
            </a:r>
          </a:p>
          <a:p>
            <a:pPr marL="0" indent="0" algn="ctr">
              <a:buNone/>
            </a:pPr>
            <a:r>
              <a:rPr lang="en-US" sz="1800" dirty="0">
                <a:solidFill>
                  <a:srgbClr val="002060"/>
                </a:solidFill>
                <a:latin typeface="Arial" panose="020B0604020202020204" pitchFamily="34" charset="0"/>
                <a:cs typeface="Arial" panose="020B0604020202020204" pitchFamily="34" charset="0"/>
              </a:rPr>
              <a:t>– International Society for Traumatic Stress Studies (ISTSS)</a:t>
            </a:r>
          </a:p>
          <a:p>
            <a:pPr marL="0" indent="0" algn="ctr">
              <a:buNone/>
            </a:pPr>
            <a:endParaRPr lang="en-US" b="1" dirty="0">
              <a:solidFill>
                <a:srgbClr val="242852">
                  <a:lumMod val="60000"/>
                  <a:lumOff val="40000"/>
                </a:srgbClr>
              </a:solidFill>
              <a:latin typeface="Arial" panose="020B0604020202020204" pitchFamily="34" charset="0"/>
              <a:cs typeface="Arial" panose="020B0604020202020204" pitchFamily="34" charset="0"/>
            </a:endParaRPr>
          </a:p>
          <a:p>
            <a:pPr marL="0" indent="0" algn="ctr">
              <a:buNone/>
            </a:pPr>
            <a:r>
              <a:rPr lang="en-US" sz="2400" b="1" dirty="0">
                <a:solidFill>
                  <a:srgbClr val="242852">
                    <a:lumMod val="60000"/>
                    <a:lumOff val="40000"/>
                  </a:srgbClr>
                </a:solidFill>
                <a:latin typeface="Arial" panose="020B0604020202020204" pitchFamily="34" charset="0"/>
                <a:cs typeface="Arial" panose="020B0604020202020204" pitchFamily="34" charset="0"/>
              </a:rPr>
              <a:t>Secondary traumatic stress can impact patient care.</a:t>
            </a:r>
          </a:p>
        </p:txBody>
      </p:sp>
      <p:sp>
        <p:nvSpPr>
          <p:cNvPr id="2" name="Title 1"/>
          <p:cNvSpPr>
            <a:spLocks noGrp="1"/>
          </p:cNvSpPr>
          <p:nvPr>
            <p:ph type="title"/>
          </p:nvPr>
        </p:nvSpPr>
        <p:spPr>
          <a:xfrm>
            <a:off x="633845" y="405719"/>
            <a:ext cx="10515600" cy="1325563"/>
          </a:xfrm>
        </p:spPr>
        <p:txBody>
          <a:bodyPr/>
          <a:lstStyle/>
          <a:p>
            <a:r>
              <a:rPr lang="en-US" dirty="0">
                <a:solidFill>
                  <a:schemeClr val="bg1"/>
                </a:solidFill>
              </a:rPr>
              <a:t>Respond: What is the impact? </a:t>
            </a:r>
          </a:p>
        </p:txBody>
      </p:sp>
    </p:spTree>
    <p:extLst>
      <p:ext uri="{BB962C8B-B14F-4D97-AF65-F5344CB8AC3E}">
        <p14:creationId xmlns:p14="http://schemas.microsoft.com/office/powerpoint/2010/main" val="416848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BA7C7-A3F5-43FC-9C46-9678967C3908}"/>
              </a:ext>
            </a:extLst>
          </p:cNvPr>
          <p:cNvSpPr>
            <a:spLocks noGrp="1"/>
          </p:cNvSpPr>
          <p:nvPr>
            <p:ph type="title"/>
          </p:nvPr>
        </p:nvSpPr>
        <p:spPr>
          <a:xfrm>
            <a:off x="838200" y="3429000"/>
            <a:ext cx="10515600" cy="1325563"/>
          </a:xfrm>
        </p:spPr>
        <p:txBody>
          <a:bodyPr vert="horz" lIns="91440" tIns="45720" rIns="91440" bIns="45720" rtlCol="0" anchor="ctr">
            <a:noAutofit/>
          </a:bodyPr>
          <a:lstStyle/>
          <a:p>
            <a:pPr algn="ctr"/>
            <a:r>
              <a:rPr lang="en-US" sz="6000" i="1" dirty="0">
                <a:solidFill>
                  <a:srgbClr val="002060"/>
                </a:solidFill>
                <a:cs typeface="Calibri Light"/>
              </a:rPr>
              <a:t>Resist: </a:t>
            </a:r>
            <a:r>
              <a:rPr lang="en-US" sz="6000" dirty="0">
                <a:solidFill>
                  <a:srgbClr val="3098CE"/>
                </a:solidFill>
                <a:cs typeface="Calibri Light"/>
              </a:rPr>
              <a:t>re-traumatization through actions performed while in our care</a:t>
            </a:r>
          </a:p>
        </p:txBody>
      </p:sp>
    </p:spTree>
    <p:extLst>
      <p:ext uri="{BB962C8B-B14F-4D97-AF65-F5344CB8AC3E}">
        <p14:creationId xmlns:p14="http://schemas.microsoft.com/office/powerpoint/2010/main" val="637645442"/>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E7EE47-9652-4A41-A816-45035E358DE2}"/>
              </a:ext>
            </a:extLst>
          </p:cNvPr>
          <p:cNvSpPr>
            <a:spLocks noGrp="1"/>
          </p:cNvSpPr>
          <p:nvPr>
            <p:ph idx="1"/>
          </p:nvPr>
        </p:nvSpPr>
        <p:spPr/>
        <p:txBody>
          <a:bodyPr vert="horz" lIns="91440" tIns="45720" rIns="91440" bIns="45720" rtlCol="0" anchor="t">
            <a:normAutofit fontScale="92500" lnSpcReduction="10000"/>
          </a:bodyPr>
          <a:lstStyle/>
          <a:p>
            <a:pPr marL="0" indent="0" algn="ctr">
              <a:buNone/>
            </a:pPr>
            <a:endParaRPr lang="en-US" dirty="0">
              <a:solidFill>
                <a:srgbClr val="002060"/>
              </a:solidFill>
            </a:endParaRPr>
          </a:p>
          <a:p>
            <a:pPr marL="0" indent="0" algn="ctr">
              <a:buNone/>
            </a:pPr>
            <a:endParaRPr lang="en-US" dirty="0">
              <a:solidFill>
                <a:srgbClr val="002060"/>
              </a:solidFill>
            </a:endParaRPr>
          </a:p>
          <a:p>
            <a:pPr marL="0" indent="0" algn="ctr">
              <a:buNone/>
            </a:pPr>
            <a:r>
              <a:rPr lang="en-US" sz="4300" i="1" dirty="0">
                <a:solidFill>
                  <a:schemeClr val="accent1">
                    <a:lumMod val="60000"/>
                    <a:lumOff val="40000"/>
                  </a:schemeClr>
                </a:solidFill>
                <a:latin typeface="Book Antiqua" panose="02040602050305030304" pitchFamily="18" charset="0"/>
              </a:rPr>
              <a:t>Our #1 goal…</a:t>
            </a:r>
          </a:p>
          <a:p>
            <a:pPr marL="0" indent="0" algn="ctr">
              <a:buNone/>
            </a:pPr>
            <a:endParaRPr lang="en-US" sz="2000" dirty="0">
              <a:solidFill>
                <a:srgbClr val="002060"/>
              </a:solidFill>
            </a:endParaRPr>
          </a:p>
          <a:p>
            <a:pPr marL="0" indent="0" algn="ctr">
              <a:buNone/>
            </a:pPr>
            <a:r>
              <a:rPr lang="en-US" sz="3900" dirty="0">
                <a:solidFill>
                  <a:srgbClr val="002060"/>
                </a:solidFill>
              </a:rPr>
              <a:t>is to minimize potentially traumatic aspects of care and reduce the chances that we will re-traumatize patients and families while in our care.</a:t>
            </a:r>
            <a:endParaRPr lang="en-US" sz="3900" b="1" i="1" dirty="0">
              <a:solidFill>
                <a:srgbClr val="002060"/>
              </a:solidFill>
            </a:endParaRPr>
          </a:p>
          <a:p>
            <a:pPr marL="0" indent="0" algn="ctr">
              <a:buNone/>
            </a:pPr>
            <a:endParaRPr lang="en-US" sz="1400" b="1" i="1" dirty="0">
              <a:solidFill>
                <a:schemeClr val="accent1">
                  <a:lumMod val="60000"/>
                  <a:lumOff val="40000"/>
                </a:schemeClr>
              </a:solidFill>
            </a:endParaRPr>
          </a:p>
          <a:p>
            <a:pPr marL="0" indent="0" algn="ctr">
              <a:buNone/>
            </a:pPr>
            <a:endParaRPr lang="en-US" sz="1400" dirty="0">
              <a:solidFill>
                <a:schemeClr val="accent1">
                  <a:lumMod val="60000"/>
                  <a:lumOff val="40000"/>
                </a:schemeClr>
              </a:solidFill>
              <a:cs typeface="Calibri"/>
            </a:endParaRPr>
          </a:p>
          <a:p>
            <a:pPr marL="0" indent="0" algn="ctr">
              <a:buNone/>
            </a:pPr>
            <a:r>
              <a:rPr lang="en-US" sz="1400" dirty="0">
                <a:solidFill>
                  <a:schemeClr val="accent1">
                    <a:lumMod val="60000"/>
                    <a:lumOff val="40000"/>
                  </a:schemeClr>
                </a:solidFill>
              </a:rPr>
              <a:t>.</a:t>
            </a:r>
            <a:endParaRPr lang="en-US" sz="800" dirty="0">
              <a:solidFill>
                <a:schemeClr val="accent1">
                  <a:lumMod val="60000"/>
                  <a:lumOff val="40000"/>
                </a:schemeClr>
              </a:solidFill>
            </a:endParaRPr>
          </a:p>
        </p:txBody>
      </p:sp>
      <p:sp>
        <p:nvSpPr>
          <p:cNvPr id="2" name="Title 1">
            <a:extLst>
              <a:ext uri="{FF2B5EF4-FFF2-40B4-BE49-F238E27FC236}">
                <a16:creationId xmlns:a16="http://schemas.microsoft.com/office/drawing/2014/main" id="{72438ADD-295E-41CE-A028-EFE9BCBD0FA1}"/>
              </a:ext>
            </a:extLst>
          </p:cNvPr>
          <p:cNvSpPr>
            <a:spLocks noGrp="1"/>
          </p:cNvSpPr>
          <p:nvPr>
            <p:ph type="title"/>
          </p:nvPr>
        </p:nvSpPr>
        <p:spPr>
          <a:xfrm>
            <a:off x="703943" y="329241"/>
            <a:ext cx="10515600" cy="1325563"/>
          </a:xfrm>
        </p:spPr>
        <p:txBody>
          <a:bodyPr/>
          <a:lstStyle/>
          <a:p>
            <a:r>
              <a:rPr lang="en-US" dirty="0">
                <a:solidFill>
                  <a:schemeClr val="bg1"/>
                </a:solidFill>
              </a:rPr>
              <a:t>Resist: Potential for new trauma/</a:t>
            </a:r>
            <a:br>
              <a:rPr lang="en-US" dirty="0">
                <a:solidFill>
                  <a:schemeClr val="bg1"/>
                </a:solidFill>
              </a:rPr>
            </a:br>
            <a:r>
              <a:rPr lang="en-US" dirty="0">
                <a:solidFill>
                  <a:schemeClr val="bg1"/>
                </a:solidFill>
              </a:rPr>
              <a:t>re-traumatization</a:t>
            </a:r>
          </a:p>
        </p:txBody>
      </p:sp>
    </p:spTree>
    <p:extLst>
      <p:ext uri="{BB962C8B-B14F-4D97-AF65-F5344CB8AC3E}">
        <p14:creationId xmlns:p14="http://schemas.microsoft.com/office/powerpoint/2010/main" val="53025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776AF-57DF-4E31-BD64-36502F68027E}"/>
              </a:ext>
            </a:extLst>
          </p:cNvPr>
          <p:cNvSpPr>
            <a:spLocks noGrp="1"/>
          </p:cNvSpPr>
          <p:nvPr>
            <p:ph type="title"/>
          </p:nvPr>
        </p:nvSpPr>
        <p:spPr>
          <a:xfrm>
            <a:off x="700767" y="3429000"/>
            <a:ext cx="10515600" cy="1325563"/>
          </a:xfrm>
        </p:spPr>
        <p:txBody>
          <a:bodyPr>
            <a:normAutofit/>
          </a:bodyPr>
          <a:lstStyle/>
          <a:p>
            <a:pPr algn="ctr"/>
            <a:r>
              <a:rPr lang="en-US" sz="5400" dirty="0">
                <a:solidFill>
                  <a:srgbClr val="002060"/>
                </a:solidFill>
              </a:rPr>
              <a:t>Additional Resources</a:t>
            </a:r>
          </a:p>
        </p:txBody>
      </p:sp>
    </p:spTree>
    <p:extLst>
      <p:ext uri="{BB962C8B-B14F-4D97-AF65-F5344CB8AC3E}">
        <p14:creationId xmlns:p14="http://schemas.microsoft.com/office/powerpoint/2010/main" val="3548770571"/>
      </p:ext>
    </p:extLst>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69FC-C645-4443-B797-212DB8640196}"/>
              </a:ext>
            </a:extLst>
          </p:cNvPr>
          <p:cNvSpPr>
            <a:spLocks noGrp="1"/>
          </p:cNvSpPr>
          <p:nvPr>
            <p:ph type="title"/>
          </p:nvPr>
        </p:nvSpPr>
        <p:spPr>
          <a:xfrm>
            <a:off x="700769" y="324735"/>
            <a:ext cx="12063789" cy="1325563"/>
          </a:xfrm>
        </p:spPr>
        <p:txBody>
          <a:bodyPr>
            <a:normAutofit/>
          </a:bodyPr>
          <a:lstStyle/>
          <a:p>
            <a:r>
              <a:rPr lang="en-US" sz="4800" dirty="0">
                <a:solidFill>
                  <a:schemeClr val="bg1"/>
                </a:solidFill>
              </a:rPr>
              <a:t>www.HealthCareToolbox.org</a:t>
            </a:r>
            <a:endParaRPr lang="en-US" sz="4800" dirty="0">
              <a:solidFill>
                <a:schemeClr val="bg1"/>
              </a:solidFill>
              <a:cs typeface="Calibri Light" panose="020F0302020204030204"/>
            </a:endParaRPr>
          </a:p>
        </p:txBody>
      </p:sp>
      <p:sp>
        <p:nvSpPr>
          <p:cNvPr id="8" name="TextBox 7">
            <a:extLst>
              <a:ext uri="{FF2B5EF4-FFF2-40B4-BE49-F238E27FC236}">
                <a16:creationId xmlns:a16="http://schemas.microsoft.com/office/drawing/2014/main" id="{4F92A23D-7D43-43F7-912B-F231ADA4AEE5}"/>
              </a:ext>
            </a:extLst>
          </p:cNvPr>
          <p:cNvSpPr txBox="1"/>
          <p:nvPr/>
        </p:nvSpPr>
        <p:spPr>
          <a:xfrm>
            <a:off x="120985" y="6465551"/>
            <a:ext cx="2001382" cy="338554"/>
          </a:xfrm>
          <a:prstGeom prst="rect">
            <a:avLst/>
          </a:prstGeom>
          <a:noFill/>
        </p:spPr>
        <p:txBody>
          <a:bodyPr wrap="none" rtlCol="0">
            <a:spAutoFit/>
          </a:bodyPr>
          <a:lstStyle/>
          <a:p>
            <a:r>
              <a:rPr lang="en-US" sz="1600" i="1" dirty="0">
                <a:solidFill>
                  <a:srgbClr val="002060"/>
                </a:solidFill>
                <a:cs typeface="Arial" panose="020B0604020202020204" pitchFamily="34" charset="0"/>
              </a:rPr>
              <a:t>Heathcaretoolbox.org</a:t>
            </a:r>
            <a:endParaRPr lang="en-US" sz="1600" i="1" dirty="0">
              <a:solidFill>
                <a:srgbClr val="002060"/>
              </a:solidFill>
            </a:endParaRPr>
          </a:p>
        </p:txBody>
      </p:sp>
      <p:pic>
        <p:nvPicPr>
          <p:cNvPr id="4" name="Picture 3">
            <a:extLst>
              <a:ext uri="{FF2B5EF4-FFF2-40B4-BE49-F238E27FC236}">
                <a16:creationId xmlns:a16="http://schemas.microsoft.com/office/drawing/2014/main" id="{6A214999-507A-5301-64EA-D786CE3DDF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2084449"/>
            <a:ext cx="6861629" cy="4279502"/>
          </a:xfrm>
          <a:prstGeom prst="rect">
            <a:avLst/>
          </a:prstGeom>
          <a:ln>
            <a:solidFill>
              <a:schemeClr val="accent1">
                <a:shade val="50000"/>
              </a:schemeClr>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C2A87B9C-6F8E-293F-60B1-C6FEE6ED717C}"/>
              </a:ext>
            </a:extLst>
          </p:cNvPr>
          <p:cNvPicPr>
            <a:picLocks noChangeAspect="1"/>
          </p:cNvPicPr>
          <p:nvPr/>
        </p:nvPicPr>
        <p:blipFill>
          <a:blip>
            <a:extLst>
              <a:ext uri="{28A0092B-C50C-407E-A947-70E740481C1C}">
                <a14:useLocalDpi xmlns:a14="http://schemas.microsoft.com/office/drawing/2010/main" val="0"/>
              </a:ext>
            </a:extLst>
          </a:blip>
          <a:stretch>
            <a:fillRect/>
          </a:stretch>
        </p:blipFill>
        <p:spPr>
          <a:xfrm>
            <a:off x="5619750" y="2952750"/>
            <a:ext cx="952500" cy="952500"/>
          </a:xfrm>
          <a:prstGeom prst="rect">
            <a:avLst/>
          </a:prstGeom>
        </p:spPr>
      </p:pic>
      <p:pic>
        <p:nvPicPr>
          <p:cNvPr id="7" name="Picture 6">
            <a:extLst>
              <a:ext uri="{FF2B5EF4-FFF2-40B4-BE49-F238E27FC236}">
                <a16:creationId xmlns:a16="http://schemas.microsoft.com/office/drawing/2014/main" id="{0248AF39-51EE-5800-7737-F5A9C8F1D2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957" y="3228269"/>
            <a:ext cx="4152899" cy="1842263"/>
          </a:xfrm>
          <a:prstGeom prst="rect">
            <a:avLst/>
          </a:prstGeom>
        </p:spPr>
      </p:pic>
    </p:spTree>
    <p:extLst>
      <p:ext uri="{BB962C8B-B14F-4D97-AF65-F5344CB8AC3E}">
        <p14:creationId xmlns:p14="http://schemas.microsoft.com/office/powerpoint/2010/main" val="1657056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44939"/>
            <a:ext cx="10515600" cy="4351338"/>
          </a:xfrm>
        </p:spPr>
        <p:txBody>
          <a:bodyPr vert="horz" lIns="91440" tIns="45720" rIns="91440" bIns="45720" rtlCol="0" anchor="t">
            <a:normAutofit/>
          </a:bodyPr>
          <a:lstStyle/>
          <a:p>
            <a:pPr>
              <a:buSzPct val="100000"/>
            </a:pPr>
            <a:r>
              <a:rPr lang="en-US" sz="2400" b="1" dirty="0">
                <a:solidFill>
                  <a:srgbClr val="002060"/>
                </a:solidFill>
              </a:rPr>
              <a:t>ACEs Connection:  </a:t>
            </a:r>
            <a:r>
              <a:rPr lang="en-US" sz="2400" dirty="0">
                <a:hlinkClick r:id="rId3"/>
              </a:rPr>
              <a:t>http://acesconnection.com</a:t>
            </a:r>
            <a:r>
              <a:rPr lang="en-US" sz="2400" dirty="0"/>
              <a:t> </a:t>
            </a:r>
          </a:p>
          <a:p>
            <a:pPr>
              <a:buSzPct val="100000"/>
            </a:pPr>
            <a:r>
              <a:rPr lang="en-US" altLang="en-US" sz="2400" b="1" dirty="0">
                <a:solidFill>
                  <a:srgbClr val="002060"/>
                </a:solidFill>
              </a:rPr>
              <a:t>After the Injury: </a:t>
            </a:r>
            <a:r>
              <a:rPr lang="en-US" altLang="en-US" sz="2400" dirty="0">
                <a:solidFill>
                  <a:srgbClr val="002060"/>
                </a:solidFill>
                <a:hlinkClick r:id="rId4"/>
              </a:rPr>
              <a:t>https://www.aftertheinjury.org/</a:t>
            </a:r>
            <a:endParaRPr lang="en-US" altLang="en-US" sz="2400" dirty="0">
              <a:solidFill>
                <a:srgbClr val="002060"/>
              </a:solidFill>
            </a:endParaRPr>
          </a:p>
          <a:p>
            <a:pPr>
              <a:buSzPct val="100000"/>
            </a:pPr>
            <a:r>
              <a:rPr lang="en-US" sz="2400" b="1" dirty="0">
                <a:solidFill>
                  <a:srgbClr val="002060"/>
                </a:solidFill>
              </a:rPr>
              <a:t>CDC: </a:t>
            </a:r>
            <a:r>
              <a:rPr lang="en-US" sz="2400" dirty="0">
                <a:hlinkClick r:id="rId5"/>
              </a:rPr>
              <a:t>www.cdc.gov/violenceprevention/acestudy</a:t>
            </a:r>
            <a:endParaRPr lang="en-US" sz="2400" dirty="0"/>
          </a:p>
          <a:p>
            <a:pPr>
              <a:buSzPct val="100000"/>
            </a:pPr>
            <a:r>
              <a:rPr lang="en-US" altLang="en-US" sz="2400" b="1" dirty="0">
                <a:solidFill>
                  <a:srgbClr val="002060"/>
                </a:solidFill>
              </a:rPr>
              <a:t>Center for the Developing Child- Harvard University: </a:t>
            </a:r>
            <a:r>
              <a:rPr lang="en-US" altLang="en-US" sz="2400" dirty="0">
                <a:solidFill>
                  <a:srgbClr val="002060"/>
                </a:solidFill>
                <a:hlinkClick r:id="rId6"/>
              </a:rPr>
              <a:t>https://developingchild.harvard.edu/</a:t>
            </a:r>
            <a:endParaRPr lang="en-US" altLang="en-US" sz="2400" dirty="0">
              <a:solidFill>
                <a:srgbClr val="002060"/>
              </a:solidFill>
            </a:endParaRPr>
          </a:p>
          <a:p>
            <a:pPr>
              <a:buSzPct val="100000"/>
            </a:pPr>
            <a:r>
              <a:rPr lang="en-US" altLang="en-US" sz="2400" b="1" dirty="0">
                <a:solidFill>
                  <a:srgbClr val="002060"/>
                </a:solidFill>
              </a:rPr>
              <a:t>International Society for Traumatic Stress Studies (ISTSS): </a:t>
            </a:r>
            <a:r>
              <a:rPr lang="en-US" altLang="en-US" sz="2400" dirty="0">
                <a:solidFill>
                  <a:srgbClr val="002060"/>
                </a:solidFill>
                <a:hlinkClick r:id="rId7"/>
              </a:rPr>
              <a:t>https://istss.org/home</a:t>
            </a:r>
            <a:endParaRPr lang="en-US" sz="2400" dirty="0"/>
          </a:p>
          <a:p>
            <a:pPr>
              <a:buSzPct val="100000"/>
            </a:pPr>
            <a:r>
              <a:rPr lang="en-US" altLang="en-US" sz="2400" b="1" dirty="0">
                <a:solidFill>
                  <a:srgbClr val="002060"/>
                </a:solidFill>
              </a:rPr>
              <a:t>National Child Traumatic Stress Network: </a:t>
            </a:r>
            <a:r>
              <a:rPr lang="en-US" altLang="en-US" sz="2400" dirty="0">
                <a:solidFill>
                  <a:srgbClr val="002060"/>
                </a:solidFill>
                <a:hlinkClick r:id="rId8"/>
              </a:rPr>
              <a:t>https://www.nctsn.org/</a:t>
            </a:r>
            <a:endParaRPr lang="en-US" altLang="en-US" sz="2400" dirty="0">
              <a:solidFill>
                <a:srgbClr val="002060"/>
              </a:solidFill>
            </a:endParaRPr>
          </a:p>
          <a:p>
            <a:pPr>
              <a:spcBef>
                <a:spcPts val="600"/>
              </a:spcBef>
            </a:pPr>
            <a:r>
              <a:rPr lang="en-US" sz="2400" b="1" dirty="0">
                <a:solidFill>
                  <a:srgbClr val="002060"/>
                </a:solidFill>
              </a:rPr>
              <a:t>Original ACE Study: </a:t>
            </a:r>
            <a:r>
              <a:rPr lang="en-US" sz="2400" dirty="0">
                <a:hlinkClick r:id="rId9"/>
              </a:rPr>
              <a:t>www.acestudy.org</a:t>
            </a:r>
            <a:r>
              <a:rPr lang="en-US" sz="2400" dirty="0"/>
              <a:t> </a:t>
            </a:r>
          </a:p>
          <a:p>
            <a:r>
              <a:rPr lang="en-US" sz="2400" b="1" dirty="0">
                <a:solidFill>
                  <a:srgbClr val="002060"/>
                </a:solidFill>
                <a:ea typeface="+mn-lt"/>
                <a:cs typeface="+mn-lt"/>
              </a:rPr>
              <a:t>National Center for PTSD -</a:t>
            </a:r>
            <a:r>
              <a:rPr lang="en-US" sz="2400" b="1" dirty="0">
                <a:solidFill>
                  <a:schemeClr val="bg2">
                    <a:lumMod val="25000"/>
                  </a:schemeClr>
                </a:solidFill>
                <a:ea typeface="+mn-lt"/>
                <a:cs typeface="+mn-lt"/>
              </a:rPr>
              <a:t> </a:t>
            </a:r>
            <a:r>
              <a:rPr lang="en-US" sz="2400" dirty="0">
                <a:solidFill>
                  <a:schemeClr val="accent5">
                    <a:lumMod val="75000"/>
                  </a:schemeClr>
                </a:solidFill>
                <a:ea typeface="+mn-lt"/>
                <a:cs typeface="+mn-lt"/>
                <a:hlinkClick r:id="rId10">
                  <a:extLst>
                    <a:ext uri="{A12FA001-AC4F-418D-AE19-62706E023703}">
                      <ahyp:hlinkClr xmlns:ahyp="http://schemas.microsoft.com/office/drawing/2018/hyperlinkcolor" val="tx"/>
                    </a:ext>
                  </a:extLst>
                </a:hlinkClick>
              </a:rPr>
              <a:t>www.ncptsd.org</a:t>
            </a:r>
            <a:endParaRPr lang="en-US" sz="2400" dirty="0">
              <a:solidFill>
                <a:schemeClr val="accent5">
                  <a:lumMod val="75000"/>
                </a:schemeClr>
              </a:solidFill>
              <a:ea typeface="+mn-lt"/>
              <a:cs typeface="+mn-lt"/>
            </a:endParaRPr>
          </a:p>
          <a:p>
            <a:pPr>
              <a:buSzPct val="125000"/>
            </a:pPr>
            <a:endParaRPr lang="en-US" altLang="en-US" sz="2400" dirty="0">
              <a:solidFill>
                <a:srgbClr val="002060"/>
              </a:solidFill>
            </a:endParaRPr>
          </a:p>
          <a:p>
            <a:pPr>
              <a:buSzPct val="125000"/>
            </a:pPr>
            <a:endParaRPr lang="en-US" altLang="en-US" sz="2400" dirty="0">
              <a:solidFill>
                <a:srgbClr val="002060"/>
              </a:solidFill>
            </a:endParaRPr>
          </a:p>
          <a:p>
            <a:endParaRPr lang="en-US" dirty="0"/>
          </a:p>
        </p:txBody>
      </p:sp>
      <p:sp>
        <p:nvSpPr>
          <p:cNvPr id="2" name="Title 1"/>
          <p:cNvSpPr>
            <a:spLocks noGrp="1"/>
          </p:cNvSpPr>
          <p:nvPr>
            <p:ph type="title"/>
          </p:nvPr>
        </p:nvSpPr>
        <p:spPr>
          <a:xfrm>
            <a:off x="957943" y="256670"/>
            <a:ext cx="10515600" cy="1325563"/>
          </a:xfrm>
        </p:spPr>
        <p:txBody>
          <a:bodyPr/>
          <a:lstStyle/>
          <a:p>
            <a:r>
              <a:rPr lang="en-US" dirty="0">
                <a:solidFill>
                  <a:schemeClr val="bg1"/>
                </a:solidFill>
              </a:rPr>
              <a:t>Resources </a:t>
            </a:r>
          </a:p>
        </p:txBody>
      </p:sp>
    </p:spTree>
    <p:extLst>
      <p:ext uri="{BB962C8B-B14F-4D97-AF65-F5344CB8AC3E}">
        <p14:creationId xmlns:p14="http://schemas.microsoft.com/office/powerpoint/2010/main" val="117374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79021"/>
            <a:ext cx="10515600" cy="4351338"/>
          </a:xfrm>
        </p:spPr>
        <p:txBody>
          <a:bodyPr vert="horz" lIns="91440" tIns="45720" rIns="91440" bIns="45720" rtlCol="0" anchor="t">
            <a:normAutofit/>
          </a:bodyPr>
          <a:lstStyle/>
          <a:p>
            <a:pPr marL="0" indent="0">
              <a:buSzPct val="100000"/>
              <a:buNone/>
            </a:pPr>
            <a:r>
              <a:rPr lang="en-US" sz="2400" b="1" dirty="0">
                <a:solidFill>
                  <a:srgbClr val="002060"/>
                </a:solidFill>
                <a:ea typeface="+mn-lt"/>
                <a:cs typeface="+mn-lt"/>
              </a:rPr>
              <a:t>Tools/Apps:</a:t>
            </a:r>
          </a:p>
          <a:p>
            <a:pPr>
              <a:buSzPct val="100000"/>
            </a:pPr>
            <a:r>
              <a:rPr lang="en-US" sz="2400" b="1" dirty="0">
                <a:solidFill>
                  <a:srgbClr val="002060"/>
                </a:solidFill>
                <a:ea typeface="+mn-lt"/>
                <a:cs typeface="+mn-lt"/>
              </a:rPr>
              <a:t>Headspace- </a:t>
            </a:r>
            <a:r>
              <a:rPr lang="en-US" sz="2400" dirty="0">
                <a:ea typeface="+mn-lt"/>
                <a:cs typeface="+mn-lt"/>
                <a:hlinkClick r:id="rId3"/>
              </a:rPr>
              <a:t>www.headspace.com</a:t>
            </a:r>
            <a:endParaRPr lang="en-US" sz="2400" dirty="0"/>
          </a:p>
          <a:p>
            <a:pPr>
              <a:buSzPct val="100000"/>
            </a:pPr>
            <a:r>
              <a:rPr lang="en-US" sz="2400" b="1" dirty="0">
                <a:solidFill>
                  <a:srgbClr val="002060"/>
                </a:solidFill>
                <a:ea typeface="+mn-lt"/>
                <a:cs typeface="+mn-lt"/>
              </a:rPr>
              <a:t>Calm.com-</a:t>
            </a:r>
            <a:r>
              <a:rPr lang="en-US" sz="2400" dirty="0">
                <a:ea typeface="+mn-lt"/>
                <a:cs typeface="+mn-lt"/>
              </a:rPr>
              <a:t> </a:t>
            </a:r>
            <a:r>
              <a:rPr lang="en-US" sz="2400" dirty="0">
                <a:ea typeface="+mn-lt"/>
                <a:cs typeface="+mn-lt"/>
                <a:hlinkClick r:id="rId4"/>
              </a:rPr>
              <a:t>www.calm.com</a:t>
            </a:r>
            <a:endParaRPr lang="en-US" sz="2400" b="1" dirty="0">
              <a:solidFill>
                <a:srgbClr val="002060"/>
              </a:solidFill>
              <a:ea typeface="+mn-lt"/>
              <a:cs typeface="+mn-lt"/>
            </a:endParaRPr>
          </a:p>
          <a:p>
            <a:pPr>
              <a:buSzPct val="100000"/>
            </a:pPr>
            <a:r>
              <a:rPr lang="en-US" sz="2400" b="1" dirty="0" err="1">
                <a:solidFill>
                  <a:srgbClr val="002060"/>
                </a:solidFill>
                <a:ea typeface="+mn-lt"/>
                <a:cs typeface="+mn-lt"/>
              </a:rPr>
              <a:t>Helpguide</a:t>
            </a:r>
            <a:r>
              <a:rPr lang="en-US" sz="2400" dirty="0">
                <a:ea typeface="+mn-lt"/>
                <a:cs typeface="+mn-lt"/>
              </a:rPr>
              <a:t>- </a:t>
            </a:r>
            <a:r>
              <a:rPr lang="en-US" sz="2400" dirty="0">
                <a:ea typeface="+mn-lt"/>
                <a:cs typeface="+mn-lt"/>
                <a:hlinkClick r:id="rId5"/>
              </a:rPr>
              <a:t>www.helpguide.org</a:t>
            </a:r>
            <a:endParaRPr lang="en-US" sz="2400" dirty="0">
              <a:ea typeface="+mn-lt"/>
              <a:cs typeface="+mn-lt"/>
            </a:endParaRPr>
          </a:p>
          <a:p>
            <a:r>
              <a:rPr lang="en-US" sz="2400" b="1" dirty="0">
                <a:solidFill>
                  <a:srgbClr val="002060"/>
                </a:solidFill>
                <a:ea typeface="+mn-lt"/>
                <a:cs typeface="+mn-lt"/>
              </a:rPr>
              <a:t>Mind Tools-</a:t>
            </a:r>
            <a:r>
              <a:rPr lang="en-US" sz="2400" dirty="0">
                <a:ea typeface="+mn-lt"/>
                <a:cs typeface="+mn-lt"/>
              </a:rPr>
              <a:t> </a:t>
            </a:r>
            <a:r>
              <a:rPr lang="en-US" sz="2400" dirty="0">
                <a:ea typeface="+mn-lt"/>
                <a:cs typeface="+mn-lt"/>
                <a:hlinkClick r:id="rId6"/>
              </a:rPr>
              <a:t>www.mindtools.com</a:t>
            </a:r>
            <a:endParaRPr lang="en-US" sz="2400" dirty="0">
              <a:ea typeface="+mn-lt"/>
              <a:cs typeface="+mn-lt"/>
            </a:endParaRPr>
          </a:p>
          <a:p>
            <a:r>
              <a:rPr lang="en-US" sz="2400" b="1" dirty="0">
                <a:solidFill>
                  <a:srgbClr val="002060"/>
                </a:solidFill>
                <a:ea typeface="+mn-lt"/>
                <a:cs typeface="+mn-lt"/>
              </a:rPr>
              <a:t>Pacifica-</a:t>
            </a:r>
            <a:r>
              <a:rPr lang="en-US" sz="2400" dirty="0">
                <a:ea typeface="+mn-lt"/>
                <a:cs typeface="+mn-lt"/>
              </a:rPr>
              <a:t> </a:t>
            </a:r>
            <a:r>
              <a:rPr lang="en-US" sz="2400" dirty="0">
                <a:ea typeface="+mn-lt"/>
                <a:cs typeface="+mn-lt"/>
                <a:hlinkClick r:id="rId7"/>
              </a:rPr>
              <a:t>www.thinkpacifica.com</a:t>
            </a:r>
            <a:endParaRPr lang="en-US" sz="2400" dirty="0">
              <a:ea typeface="+mn-lt"/>
              <a:cs typeface="+mn-lt"/>
            </a:endParaRPr>
          </a:p>
          <a:p>
            <a:r>
              <a:rPr lang="en-US" sz="2400" b="1" dirty="0">
                <a:solidFill>
                  <a:srgbClr val="002060"/>
                </a:solidFill>
                <a:ea typeface="+mn-lt"/>
                <a:cs typeface="+mn-lt"/>
              </a:rPr>
              <a:t>Children’s book</a:t>
            </a:r>
            <a:r>
              <a:rPr lang="en-US" sz="2400" dirty="0">
                <a:ea typeface="+mn-lt"/>
                <a:cs typeface="+mn-lt"/>
              </a:rPr>
              <a:t>- </a:t>
            </a:r>
            <a:r>
              <a:rPr lang="en-US" sz="2400" u="sng" dirty="0">
                <a:ea typeface="+mn-lt"/>
                <a:cs typeface="+mn-lt"/>
                <a:hlinkClick r:id="rId8"/>
              </a:rPr>
              <a:t>https://www.mindheart.co/descargables</a:t>
            </a:r>
            <a:endParaRPr lang="en-US" sz="2400" dirty="0">
              <a:ea typeface="+mn-lt"/>
              <a:cs typeface="+mn-lt"/>
            </a:endParaRPr>
          </a:p>
          <a:p>
            <a:endParaRPr lang="en-US" sz="2400" dirty="0">
              <a:ea typeface="+mn-lt"/>
              <a:cs typeface="+mn-lt"/>
            </a:endParaRPr>
          </a:p>
          <a:p>
            <a:pPr>
              <a:buSzPct val="125000"/>
            </a:pPr>
            <a:endParaRPr lang="en-US" altLang="en-US" sz="2400" dirty="0">
              <a:solidFill>
                <a:srgbClr val="002060"/>
              </a:solidFill>
            </a:endParaRPr>
          </a:p>
          <a:p>
            <a:pPr>
              <a:buSzPct val="125000"/>
            </a:pPr>
            <a:endParaRPr lang="en-US" altLang="en-US" sz="2400" dirty="0">
              <a:solidFill>
                <a:srgbClr val="002060"/>
              </a:solidFill>
              <a:cs typeface="Calibri" panose="020F0502020204030204"/>
            </a:endParaRPr>
          </a:p>
          <a:p>
            <a:endParaRPr lang="en-US" dirty="0">
              <a:cs typeface="Calibri" panose="020F0502020204030204"/>
            </a:endParaRPr>
          </a:p>
        </p:txBody>
      </p:sp>
      <p:sp>
        <p:nvSpPr>
          <p:cNvPr id="6" name="Title 1">
            <a:extLst>
              <a:ext uri="{FF2B5EF4-FFF2-40B4-BE49-F238E27FC236}">
                <a16:creationId xmlns:a16="http://schemas.microsoft.com/office/drawing/2014/main" id="{B95B286F-C4A6-BA95-5765-559E7B08D86D}"/>
              </a:ext>
            </a:extLst>
          </p:cNvPr>
          <p:cNvSpPr>
            <a:spLocks noGrp="1"/>
          </p:cNvSpPr>
          <p:nvPr>
            <p:ph type="title"/>
          </p:nvPr>
        </p:nvSpPr>
        <p:spPr>
          <a:xfrm>
            <a:off x="957943" y="256670"/>
            <a:ext cx="10515600" cy="1325563"/>
          </a:xfrm>
        </p:spPr>
        <p:txBody>
          <a:bodyPr/>
          <a:lstStyle/>
          <a:p>
            <a:r>
              <a:rPr lang="en-US" dirty="0">
                <a:solidFill>
                  <a:schemeClr val="bg1"/>
                </a:solidFill>
              </a:rPr>
              <a:t>Resources </a:t>
            </a:r>
          </a:p>
        </p:txBody>
      </p:sp>
    </p:spTree>
    <p:extLst>
      <p:ext uri="{BB962C8B-B14F-4D97-AF65-F5344CB8AC3E}">
        <p14:creationId xmlns:p14="http://schemas.microsoft.com/office/powerpoint/2010/main" val="101848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A5857EA-2C1C-58FA-5D4F-EC8C50FC94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602674"/>
            <a:ext cx="12192000" cy="7478671"/>
          </a:xfrm>
          <a:prstGeom prst="rect">
            <a:avLst/>
          </a:prstGeom>
        </p:spPr>
      </p:pic>
      <p:pic>
        <p:nvPicPr>
          <p:cNvPr id="4" name="Picture 3">
            <a:extLst>
              <a:ext uri="{FF2B5EF4-FFF2-40B4-BE49-F238E27FC236}">
                <a16:creationId xmlns:a16="http://schemas.microsoft.com/office/drawing/2014/main" id="{59B4C423-4235-DF65-2653-2C93967C7CEB}"/>
              </a:ext>
            </a:extLst>
          </p:cNvPr>
          <p:cNvPicPr>
            <a:picLocks noChangeAspect="1"/>
          </p:cNvPicPr>
          <p:nvPr/>
        </p:nvPicPr>
        <p:blipFill rotWithShape="1">
          <a:blip r:embed="rId3"/>
          <a:srcRect t="35767" b="33146"/>
          <a:stretch/>
        </p:blipFill>
        <p:spPr>
          <a:xfrm>
            <a:off x="8016307" y="2354007"/>
            <a:ext cx="3524679" cy="782654"/>
          </a:xfrm>
          <a:prstGeom prst="rect">
            <a:avLst/>
          </a:prstGeom>
        </p:spPr>
      </p:pic>
      <p:pic>
        <p:nvPicPr>
          <p:cNvPr id="5" name="Picture 4">
            <a:extLst>
              <a:ext uri="{FF2B5EF4-FFF2-40B4-BE49-F238E27FC236}">
                <a16:creationId xmlns:a16="http://schemas.microsoft.com/office/drawing/2014/main" id="{149732E1-46F9-C041-1870-88AA88C5CC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698" y="2545893"/>
            <a:ext cx="3061125" cy="584675"/>
          </a:xfrm>
          <a:prstGeom prst="rect">
            <a:avLst/>
          </a:prstGeom>
        </p:spPr>
      </p:pic>
      <p:pic>
        <p:nvPicPr>
          <p:cNvPr id="6" name="Picture 5">
            <a:extLst>
              <a:ext uri="{FF2B5EF4-FFF2-40B4-BE49-F238E27FC236}">
                <a16:creationId xmlns:a16="http://schemas.microsoft.com/office/drawing/2014/main" id="{504D5011-6AB5-0389-4CF2-DC325F567F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0750" y="2446903"/>
            <a:ext cx="2392375" cy="782656"/>
          </a:xfrm>
          <a:prstGeom prst="rect">
            <a:avLst/>
          </a:prstGeom>
        </p:spPr>
      </p:pic>
    </p:spTree>
    <p:extLst>
      <p:ext uri="{BB962C8B-B14F-4D97-AF65-F5344CB8AC3E}">
        <p14:creationId xmlns:p14="http://schemas.microsoft.com/office/powerpoint/2010/main" val="247165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9F03FA-CC3C-4BA2-976B-42F10802A870}"/>
              </a:ext>
            </a:extLst>
          </p:cNvPr>
          <p:cNvSpPr>
            <a:spLocks noGrp="1"/>
          </p:cNvSpPr>
          <p:nvPr>
            <p:ph idx="1"/>
          </p:nvPr>
        </p:nvSpPr>
        <p:spPr>
          <a:prstGeom prst="rect">
            <a:avLst/>
          </a:prstGeom>
        </p:spPr>
        <p:txBody>
          <a:bodyPr/>
          <a:lstStyle/>
          <a:p>
            <a:pPr marL="0" indent="0">
              <a:buNone/>
            </a:pPr>
            <a:r>
              <a:rPr lang="en-US" sz="3733" dirty="0">
                <a:solidFill>
                  <a:srgbClr val="101F46"/>
                </a:solidFill>
              </a:rPr>
              <a:t> </a:t>
            </a:r>
          </a:p>
          <a:p>
            <a:pPr marL="0" indent="0">
              <a:buNone/>
            </a:pPr>
            <a:r>
              <a:rPr lang="en-US" sz="3733" dirty="0">
                <a:solidFill>
                  <a:srgbClr val="101F46"/>
                </a:solidFill>
              </a:rPr>
              <a:t> </a:t>
            </a:r>
          </a:p>
          <a:p>
            <a:endParaRPr lang="en-US" sz="3733" i="1" dirty="0">
              <a:solidFill>
                <a:srgbClr val="101F46"/>
              </a:solidFill>
            </a:endParaRPr>
          </a:p>
          <a:p>
            <a:pPr marL="0" indent="0" algn="ctr">
              <a:buNone/>
            </a:pPr>
            <a:endParaRPr lang="en-US" sz="2667" dirty="0">
              <a:solidFill>
                <a:srgbClr val="101F46"/>
              </a:solidFill>
            </a:endParaRPr>
          </a:p>
          <a:p>
            <a:endParaRPr lang="en-US" sz="4800" dirty="0">
              <a:solidFill>
                <a:srgbClr val="101F46"/>
              </a:solidFill>
            </a:endParaRPr>
          </a:p>
        </p:txBody>
      </p:sp>
      <p:sp>
        <p:nvSpPr>
          <p:cNvPr id="4" name="Rectangle 3">
            <a:extLst>
              <a:ext uri="{FF2B5EF4-FFF2-40B4-BE49-F238E27FC236}">
                <a16:creationId xmlns:a16="http://schemas.microsoft.com/office/drawing/2014/main" id="{4F36AF48-DF53-4B48-AA60-1BC4BBB31953}"/>
              </a:ext>
            </a:extLst>
          </p:cNvPr>
          <p:cNvSpPr/>
          <p:nvPr/>
        </p:nvSpPr>
        <p:spPr>
          <a:xfrm>
            <a:off x="1404047" y="2602298"/>
            <a:ext cx="2464619" cy="1279013"/>
          </a:xfrm>
          <a:prstGeom prst="rect">
            <a:avLst/>
          </a:prstGeom>
          <a:gradFill>
            <a:gsLst>
              <a:gs pos="0">
                <a:schemeClr val="bg2"/>
              </a:gs>
              <a:gs pos="0">
                <a:schemeClr val="accent1">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 name="Rectangle 4">
            <a:extLst>
              <a:ext uri="{FF2B5EF4-FFF2-40B4-BE49-F238E27FC236}">
                <a16:creationId xmlns:a16="http://schemas.microsoft.com/office/drawing/2014/main" id="{73F83206-FDC8-4ED1-949A-AB0F6DCA5BE6}"/>
              </a:ext>
            </a:extLst>
          </p:cNvPr>
          <p:cNvSpPr/>
          <p:nvPr/>
        </p:nvSpPr>
        <p:spPr>
          <a:xfrm>
            <a:off x="4529933" y="2602301"/>
            <a:ext cx="2809455" cy="1279013"/>
          </a:xfrm>
          <a:prstGeom prst="rect">
            <a:avLst/>
          </a:prstGeom>
          <a:gradFill>
            <a:gsLst>
              <a:gs pos="0">
                <a:schemeClr val="accent1">
                  <a:lumMod val="40000"/>
                  <a:lumOff val="60000"/>
                </a:schemeClr>
              </a:gs>
              <a:gs pos="0">
                <a:schemeClr val="accent1">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Rectangle 5">
            <a:extLst>
              <a:ext uri="{FF2B5EF4-FFF2-40B4-BE49-F238E27FC236}">
                <a16:creationId xmlns:a16="http://schemas.microsoft.com/office/drawing/2014/main" id="{B12A16F7-B67E-4004-AB8E-1B250D152A48}"/>
              </a:ext>
            </a:extLst>
          </p:cNvPr>
          <p:cNvSpPr/>
          <p:nvPr/>
        </p:nvSpPr>
        <p:spPr>
          <a:xfrm>
            <a:off x="7948304" y="2602301"/>
            <a:ext cx="2464619" cy="1279013"/>
          </a:xfrm>
          <a:prstGeom prst="rect">
            <a:avLst/>
          </a:prstGeom>
          <a:gradFill>
            <a:gsLst>
              <a:gs pos="0">
                <a:schemeClr val="accent1">
                  <a:tint val="100000"/>
                  <a:shade val="100000"/>
                  <a:satMod val="130000"/>
                </a:schemeClr>
              </a:gs>
              <a:gs pos="0">
                <a:schemeClr val="accent1">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a16="http://schemas.microsoft.com/office/drawing/2014/main" id="{A08988DC-9945-4841-B116-464983C47233}"/>
              </a:ext>
            </a:extLst>
          </p:cNvPr>
          <p:cNvSpPr txBox="1"/>
          <p:nvPr/>
        </p:nvSpPr>
        <p:spPr>
          <a:xfrm>
            <a:off x="1600691" y="2949416"/>
            <a:ext cx="2071329" cy="584775"/>
          </a:xfrm>
          <a:prstGeom prst="rect">
            <a:avLst/>
          </a:prstGeom>
          <a:noFill/>
        </p:spPr>
        <p:txBody>
          <a:bodyPr wrap="square" rtlCol="0">
            <a:spAutoFit/>
          </a:bodyPr>
          <a:lstStyle/>
          <a:p>
            <a:pPr algn="ctr"/>
            <a:r>
              <a:rPr lang="en-US" sz="3200" b="1" dirty="0">
                <a:solidFill>
                  <a:srgbClr val="002060"/>
                </a:solidFill>
                <a:latin typeface="Arial" panose="020B0604020202020204" pitchFamily="34" charset="0"/>
                <a:cs typeface="Arial" panose="020B0604020202020204" pitchFamily="34" charset="0"/>
              </a:rPr>
              <a:t>Event</a:t>
            </a:r>
          </a:p>
        </p:txBody>
      </p:sp>
      <p:sp>
        <p:nvSpPr>
          <p:cNvPr id="8" name="TextBox 7">
            <a:extLst>
              <a:ext uri="{FF2B5EF4-FFF2-40B4-BE49-F238E27FC236}">
                <a16:creationId xmlns:a16="http://schemas.microsoft.com/office/drawing/2014/main" id="{F9980C8F-5A1A-44A2-B453-09A130C22707}"/>
              </a:ext>
            </a:extLst>
          </p:cNvPr>
          <p:cNvSpPr txBox="1"/>
          <p:nvPr/>
        </p:nvSpPr>
        <p:spPr>
          <a:xfrm>
            <a:off x="4702350" y="2949419"/>
            <a:ext cx="2464619" cy="584775"/>
          </a:xfrm>
          <a:prstGeom prst="rect">
            <a:avLst/>
          </a:prstGeom>
          <a:noFill/>
        </p:spPr>
        <p:txBody>
          <a:bodyPr wrap="square" rtlCol="0">
            <a:spAutoFit/>
          </a:bodyPr>
          <a:lstStyle/>
          <a:p>
            <a:pPr algn="ctr"/>
            <a:r>
              <a:rPr lang="en-US" sz="3200" b="1" dirty="0">
                <a:solidFill>
                  <a:srgbClr val="002060"/>
                </a:solidFill>
                <a:latin typeface="Arial" panose="020B0604020202020204" pitchFamily="34" charset="0"/>
                <a:cs typeface="Arial" panose="020B0604020202020204" pitchFamily="34" charset="0"/>
              </a:rPr>
              <a:t>Experience</a:t>
            </a:r>
          </a:p>
        </p:txBody>
      </p:sp>
      <p:sp>
        <p:nvSpPr>
          <p:cNvPr id="10" name="TextBox 9">
            <a:extLst>
              <a:ext uri="{FF2B5EF4-FFF2-40B4-BE49-F238E27FC236}">
                <a16:creationId xmlns:a16="http://schemas.microsoft.com/office/drawing/2014/main" id="{019D3454-650F-4490-AB55-FFE7A8CDAECD}"/>
              </a:ext>
            </a:extLst>
          </p:cNvPr>
          <p:cNvSpPr txBox="1"/>
          <p:nvPr/>
        </p:nvSpPr>
        <p:spPr>
          <a:xfrm>
            <a:off x="8147196" y="2949418"/>
            <a:ext cx="2066833" cy="584775"/>
          </a:xfrm>
          <a:prstGeom prst="rect">
            <a:avLst/>
          </a:prstGeom>
          <a:noFill/>
        </p:spPr>
        <p:txBody>
          <a:bodyPr wrap="square" rtlCol="0">
            <a:spAutoFit/>
          </a:bodyPr>
          <a:lstStyle/>
          <a:p>
            <a:pPr algn="ctr"/>
            <a:r>
              <a:rPr lang="en-US" sz="3200" b="1" dirty="0">
                <a:solidFill>
                  <a:srgbClr val="002060"/>
                </a:solidFill>
                <a:latin typeface="Arial" panose="020B0604020202020204" pitchFamily="34" charset="0"/>
                <a:cs typeface="Arial" panose="020B0604020202020204" pitchFamily="34" charset="0"/>
              </a:rPr>
              <a:t>Effects</a:t>
            </a:r>
            <a:r>
              <a:rPr lang="en-US" sz="2400" dirty="0">
                <a:solidFill>
                  <a:srgbClr val="002060"/>
                </a:solidFill>
                <a:latin typeface="Arial" panose="020B0604020202020204" pitchFamily="34" charset="0"/>
                <a:cs typeface="Arial" panose="020B0604020202020204" pitchFamily="34" charset="0"/>
              </a:rPr>
              <a:t> </a:t>
            </a:r>
          </a:p>
        </p:txBody>
      </p:sp>
      <p:sp>
        <p:nvSpPr>
          <p:cNvPr id="13" name="Title 1">
            <a:extLst>
              <a:ext uri="{FF2B5EF4-FFF2-40B4-BE49-F238E27FC236}">
                <a16:creationId xmlns:a16="http://schemas.microsoft.com/office/drawing/2014/main" id="{FBBBBDAF-2997-47E7-8E85-FB933C97365B}"/>
              </a:ext>
            </a:extLst>
          </p:cNvPr>
          <p:cNvSpPr>
            <a:spLocks noGrp="1"/>
          </p:cNvSpPr>
          <p:nvPr>
            <p:ph type="title"/>
          </p:nvPr>
        </p:nvSpPr>
        <p:spPr>
          <a:xfrm>
            <a:off x="676859" y="266006"/>
            <a:ext cx="10515600" cy="1325563"/>
          </a:xfrm>
        </p:spPr>
        <p:txBody>
          <a:bodyPr>
            <a:normAutofit/>
          </a:bodyPr>
          <a:lstStyle/>
          <a:p>
            <a:r>
              <a:rPr lang="en-US" sz="6000" dirty="0">
                <a:solidFill>
                  <a:schemeClr val="bg1"/>
                </a:solidFill>
              </a:rPr>
              <a:t>What is “trauma”?</a:t>
            </a:r>
          </a:p>
        </p:txBody>
      </p:sp>
      <p:sp>
        <p:nvSpPr>
          <p:cNvPr id="14" name="TextBox 13">
            <a:extLst>
              <a:ext uri="{FF2B5EF4-FFF2-40B4-BE49-F238E27FC236}">
                <a16:creationId xmlns:a16="http://schemas.microsoft.com/office/drawing/2014/main" id="{3DD87A6C-E559-4975-8263-DE320D90BF5C}"/>
              </a:ext>
            </a:extLst>
          </p:cNvPr>
          <p:cNvSpPr txBox="1"/>
          <p:nvPr/>
        </p:nvSpPr>
        <p:spPr>
          <a:xfrm>
            <a:off x="838200" y="4778148"/>
            <a:ext cx="10515601" cy="1398815"/>
          </a:xfrm>
          <a:prstGeom prst="rect">
            <a:avLst/>
          </a:prstGeom>
          <a:solidFill>
            <a:schemeClr val="accent1">
              <a:lumMod val="75000"/>
            </a:schemeClr>
          </a:solidFill>
        </p:spPr>
        <p:txBody>
          <a:bodyPr wrap="square" lIns="365760" tIns="45720" rIns="365760" bIns="45720" rtlCol="0" anchor="ctr">
            <a:noAutofit/>
          </a:bodyPr>
          <a:lstStyle/>
          <a:p>
            <a:pPr marL="0" indent="0" algn="ctr">
              <a:buNone/>
            </a:pPr>
            <a:endParaRPr lang="en-US" sz="2800" dirty="0">
              <a:solidFill>
                <a:schemeClr val="bg1"/>
              </a:solidFill>
              <a:latin typeface="Book Antiqua" panose="02040602050305030304" pitchFamily="18" charset="0"/>
            </a:endParaRPr>
          </a:p>
          <a:p>
            <a:pPr marL="0" indent="0" algn="ctr">
              <a:buNone/>
            </a:pPr>
            <a:r>
              <a:rPr lang="en-US" sz="2800" dirty="0">
                <a:solidFill>
                  <a:schemeClr val="bg1"/>
                </a:solidFill>
                <a:latin typeface="Book Antiqua" panose="02040602050305030304" pitchFamily="18" charset="0"/>
              </a:rPr>
              <a:t>“Trauma” = potentially distressing event / experience</a:t>
            </a:r>
            <a:endParaRPr lang="en-US" sz="2800" dirty="0">
              <a:solidFill>
                <a:schemeClr val="bg1"/>
              </a:solidFill>
              <a:latin typeface="Book Antiqua" panose="02040602050305030304" pitchFamily="18" charset="0"/>
              <a:cs typeface="Calibri Light"/>
            </a:endParaRPr>
          </a:p>
          <a:p>
            <a:pPr marL="0" indent="0" algn="ctr">
              <a:buNone/>
            </a:pPr>
            <a:r>
              <a:rPr lang="en-US" sz="2800" dirty="0">
                <a:solidFill>
                  <a:schemeClr val="bg1"/>
                </a:solidFill>
                <a:latin typeface="Book Antiqua" panose="02040602050305030304" pitchFamily="18" charset="0"/>
              </a:rPr>
              <a:t>“Traumatic stress” = reactions to that experience</a:t>
            </a:r>
          </a:p>
          <a:p>
            <a:pPr algn="ctr"/>
            <a:endParaRPr lang="en-US" sz="2800"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368113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7A6EA-63D1-43C2-8F8C-A2585FEE91E8}"/>
              </a:ext>
            </a:extLst>
          </p:cNvPr>
          <p:cNvSpPr>
            <a:spLocks noGrp="1"/>
          </p:cNvSpPr>
          <p:nvPr>
            <p:ph type="title"/>
          </p:nvPr>
        </p:nvSpPr>
        <p:spPr>
          <a:xfrm>
            <a:off x="528408" y="237696"/>
            <a:ext cx="11456819" cy="1325563"/>
          </a:xfrm>
        </p:spPr>
        <p:txBody>
          <a:bodyPr>
            <a:normAutofit/>
          </a:bodyPr>
          <a:lstStyle/>
          <a:p>
            <a:r>
              <a:rPr lang="en-US" sz="4000" dirty="0">
                <a:solidFill>
                  <a:schemeClr val="bg1"/>
                </a:solidFill>
                <a:cs typeface="Calibri Light"/>
              </a:rPr>
              <a:t>Understanding the Impact of Emotional Trauma </a:t>
            </a:r>
          </a:p>
        </p:txBody>
      </p:sp>
      <p:graphicFrame>
        <p:nvGraphicFramePr>
          <p:cNvPr id="7" name="Diagram 6">
            <a:extLst>
              <a:ext uri="{FF2B5EF4-FFF2-40B4-BE49-F238E27FC236}">
                <a16:creationId xmlns:a16="http://schemas.microsoft.com/office/drawing/2014/main" id="{0DC63EFB-7DE9-4135-BDB0-E37C14648AF0}"/>
              </a:ext>
            </a:extLst>
          </p:cNvPr>
          <p:cNvGraphicFramePr/>
          <p:nvPr>
            <p:extLst>
              <p:ext uri="{D42A27DB-BD31-4B8C-83A1-F6EECF244321}">
                <p14:modId xmlns:p14="http://schemas.microsoft.com/office/powerpoint/2010/main" val="244408001"/>
              </p:ext>
            </p:extLst>
          </p:nvPr>
        </p:nvGraphicFramePr>
        <p:xfrm>
          <a:off x="2295677" y="2133597"/>
          <a:ext cx="7534123" cy="4293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334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BA7C7-A3F5-43FC-9C46-9678967C3908}"/>
              </a:ext>
            </a:extLst>
          </p:cNvPr>
          <p:cNvSpPr>
            <a:spLocks noGrp="1"/>
          </p:cNvSpPr>
          <p:nvPr>
            <p:ph type="title"/>
          </p:nvPr>
        </p:nvSpPr>
        <p:spPr>
          <a:xfrm>
            <a:off x="726621" y="3617686"/>
            <a:ext cx="10515600" cy="1325563"/>
          </a:xfrm>
        </p:spPr>
        <p:txBody>
          <a:bodyPr vert="horz" lIns="91440" tIns="45720" rIns="91440" bIns="45720" rtlCol="0" anchor="ctr">
            <a:noAutofit/>
          </a:bodyPr>
          <a:lstStyle/>
          <a:p>
            <a:pPr algn="ctr"/>
            <a:r>
              <a:rPr lang="en-US" sz="6000" dirty="0">
                <a:solidFill>
                  <a:srgbClr val="002060"/>
                </a:solidFill>
                <a:cs typeface="Calibri Light"/>
              </a:rPr>
              <a:t>Realize: </a:t>
            </a:r>
            <a:r>
              <a:rPr lang="en-US" sz="6000" dirty="0">
                <a:solidFill>
                  <a:srgbClr val="0070C0"/>
                </a:solidFill>
                <a:cs typeface="Calibri Light"/>
              </a:rPr>
              <a:t>the widespread impact of trauma and understanding potential paths for recovery </a:t>
            </a:r>
            <a:endParaRPr lang="en-US" sz="5400" dirty="0">
              <a:solidFill>
                <a:srgbClr val="0070C0"/>
              </a:solidFill>
            </a:endParaRPr>
          </a:p>
        </p:txBody>
      </p:sp>
    </p:spTree>
    <p:extLst>
      <p:ext uri="{BB962C8B-B14F-4D97-AF65-F5344CB8AC3E}">
        <p14:creationId xmlns:p14="http://schemas.microsoft.com/office/powerpoint/2010/main" val="2934767546"/>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extLst>
              <a:ext uri="{FF2B5EF4-FFF2-40B4-BE49-F238E27FC236}">
                <a16:creationId xmlns:a16="http://schemas.microsoft.com/office/drawing/2014/main" id="{3EE5DB4C-E54D-4B93-9867-92694755071E}"/>
              </a:ext>
            </a:extLst>
          </p:cNvPr>
          <p:cNvGraphicFramePr>
            <a:graphicFrameLocks noGrp="1"/>
          </p:cNvGraphicFramePr>
          <p:nvPr>
            <p:ph idx="1"/>
            <p:extLst>
              <p:ext uri="{D42A27DB-BD31-4B8C-83A1-F6EECF244321}">
                <p14:modId xmlns:p14="http://schemas.microsoft.com/office/powerpoint/2010/main" val="946159015"/>
              </p:ext>
            </p:extLst>
          </p:nvPr>
        </p:nvGraphicFramePr>
        <p:xfrm>
          <a:off x="707571" y="2162628"/>
          <a:ext cx="10439399" cy="4180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0" y="6488276"/>
            <a:ext cx="5129813" cy="369332"/>
          </a:xfrm>
          <a:prstGeom prst="rect">
            <a:avLst/>
          </a:prstGeom>
          <a:noFill/>
        </p:spPr>
        <p:txBody>
          <a:bodyPr wrap="square" rtlCol="0">
            <a:spAutoFit/>
          </a:bodyPr>
          <a:lstStyle/>
          <a:p>
            <a:pPr>
              <a:defRPr/>
            </a:pPr>
            <a:r>
              <a:rPr lang="en-US" sz="900" dirty="0">
                <a:solidFill>
                  <a:srgbClr val="002060"/>
                </a:solidFill>
                <a:latin typeface="Arial"/>
              </a:rPr>
              <a:t>Lakeside Global Institutes, </a:t>
            </a:r>
            <a:r>
              <a:rPr lang="en-US" sz="900" i="1" dirty="0">
                <a:solidFill>
                  <a:srgbClr val="002060"/>
                </a:solidFill>
                <a:latin typeface="Arial"/>
              </a:rPr>
              <a:t>Enhancing Trauma Awareness</a:t>
            </a:r>
          </a:p>
          <a:p>
            <a:pPr>
              <a:defRPr/>
            </a:pPr>
            <a:r>
              <a:rPr lang="en-US" sz="900" dirty="0">
                <a:solidFill>
                  <a:srgbClr val="002060"/>
                </a:solidFill>
                <a:latin typeface="Arial"/>
              </a:rPr>
              <a:t>Formed Families Forward Trauma Sensitive Approaches for Home and School: Video 1</a:t>
            </a:r>
          </a:p>
        </p:txBody>
      </p:sp>
      <p:sp>
        <p:nvSpPr>
          <p:cNvPr id="2" name="Title 1"/>
          <p:cNvSpPr>
            <a:spLocks noGrp="1"/>
          </p:cNvSpPr>
          <p:nvPr>
            <p:ph type="title"/>
          </p:nvPr>
        </p:nvSpPr>
        <p:spPr>
          <a:xfrm>
            <a:off x="790533" y="304800"/>
            <a:ext cx="11938495" cy="1325563"/>
          </a:xfrm>
        </p:spPr>
        <p:txBody>
          <a:bodyPr>
            <a:normAutofit/>
          </a:bodyPr>
          <a:lstStyle/>
          <a:p>
            <a:r>
              <a:rPr lang="en-US" sz="3500" dirty="0">
                <a:solidFill>
                  <a:schemeClr val="bg1"/>
                </a:solidFill>
              </a:rPr>
              <a:t>Realize: Developing A Shared Language: “Trauma”</a:t>
            </a:r>
          </a:p>
        </p:txBody>
      </p:sp>
    </p:spTree>
    <p:extLst>
      <p:ext uri="{BB962C8B-B14F-4D97-AF65-F5344CB8AC3E}">
        <p14:creationId xmlns:p14="http://schemas.microsoft.com/office/powerpoint/2010/main" val="292464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9216" y="1934028"/>
            <a:ext cx="9151204" cy="4382678"/>
          </a:xfrm>
        </p:spPr>
        <p:txBody>
          <a:bodyPr>
            <a:normAutofit/>
          </a:bodyPr>
          <a:lstStyle/>
          <a:p>
            <a:pPr lvl="0">
              <a:lnSpc>
                <a:spcPct val="50000"/>
              </a:lnSpc>
            </a:pPr>
            <a:endParaRPr lang="en-US" sz="2000" b="1" dirty="0">
              <a:solidFill>
                <a:srgbClr val="7030A0"/>
              </a:solidFill>
              <a:latin typeface="Arial" panose="020B0604020202020204" pitchFamily="34" charset="0"/>
              <a:cs typeface="Arial" panose="020B0604020202020204" pitchFamily="34" charset="0"/>
            </a:endParaRPr>
          </a:p>
          <a:p>
            <a:pPr marL="0" lvl="0" indent="0">
              <a:lnSpc>
                <a:spcPct val="100000"/>
              </a:lnSpc>
              <a:buNone/>
            </a:pPr>
            <a:endParaRPr lang="en-US" sz="900" b="1" dirty="0">
              <a:solidFill>
                <a:srgbClr val="002060"/>
              </a:solidFill>
              <a:latin typeface="Arial" panose="020B0604020202020204" pitchFamily="34" charset="0"/>
              <a:cs typeface="Arial" panose="020B0604020202020204" pitchFamily="34" charset="0"/>
            </a:endParaRPr>
          </a:p>
          <a:p>
            <a:pPr lvl="0">
              <a:lnSpc>
                <a:spcPct val="100000"/>
              </a:lnSpc>
            </a:pPr>
            <a:r>
              <a:rPr lang="en-US" sz="3200" b="1" dirty="0">
                <a:solidFill>
                  <a:srgbClr val="002060"/>
                </a:solidFill>
                <a:latin typeface="Arial" panose="020B0604020202020204" pitchFamily="34" charset="0"/>
                <a:cs typeface="Arial" panose="020B0604020202020204" pitchFamily="34" charset="0"/>
              </a:rPr>
              <a:t>Cultural/Political</a:t>
            </a:r>
          </a:p>
          <a:p>
            <a:pPr marL="0" lvl="0" indent="0">
              <a:lnSpc>
                <a:spcPct val="100000"/>
              </a:lnSpc>
              <a:buNone/>
            </a:pPr>
            <a:endParaRPr lang="en-US" sz="3200" b="1" dirty="0">
              <a:solidFill>
                <a:srgbClr val="002060"/>
              </a:solidFill>
              <a:latin typeface="Arial" panose="020B0604020202020204" pitchFamily="34" charset="0"/>
              <a:cs typeface="Arial" panose="020B0604020202020204" pitchFamily="34" charset="0"/>
            </a:endParaRPr>
          </a:p>
          <a:p>
            <a:pPr lvl="0">
              <a:lnSpc>
                <a:spcPct val="100000"/>
              </a:lnSpc>
            </a:pPr>
            <a:r>
              <a:rPr lang="en-US" sz="3200" b="1" dirty="0">
                <a:solidFill>
                  <a:srgbClr val="002060"/>
                </a:solidFill>
                <a:latin typeface="Arial" panose="020B0604020202020204" pitchFamily="34" charset="0"/>
                <a:cs typeface="Arial" panose="020B0604020202020204" pitchFamily="34" charset="0"/>
              </a:rPr>
              <a:t>Historical Trauma</a:t>
            </a:r>
          </a:p>
          <a:p>
            <a:pPr marL="0" lvl="0" indent="0">
              <a:lnSpc>
                <a:spcPct val="100000"/>
              </a:lnSpc>
              <a:buNone/>
            </a:pPr>
            <a:endParaRPr lang="en-US" sz="3200" b="1" dirty="0">
              <a:solidFill>
                <a:srgbClr val="002060"/>
              </a:solidFill>
              <a:latin typeface="Arial" panose="020B0604020202020204" pitchFamily="34" charset="0"/>
              <a:cs typeface="Arial" panose="020B0604020202020204" pitchFamily="34" charset="0"/>
            </a:endParaRPr>
          </a:p>
          <a:p>
            <a:pPr lvl="0">
              <a:lnSpc>
                <a:spcPct val="100000"/>
              </a:lnSpc>
            </a:pPr>
            <a:r>
              <a:rPr lang="en-US" sz="3200" b="1" dirty="0">
                <a:solidFill>
                  <a:srgbClr val="002060"/>
                </a:solidFill>
                <a:latin typeface="Arial" panose="020B0604020202020204" pitchFamily="34" charset="0"/>
                <a:cs typeface="Arial" panose="020B0604020202020204" pitchFamily="34" charset="0"/>
              </a:rPr>
              <a:t>Intergenerational</a:t>
            </a:r>
            <a:r>
              <a:rPr lang="en-US" sz="3200" dirty="0">
                <a:solidFill>
                  <a:srgbClr val="002060"/>
                </a:solidFill>
                <a:latin typeface="Arial" panose="020B0604020202020204" pitchFamily="34" charset="0"/>
                <a:cs typeface="Arial" panose="020B0604020202020204" pitchFamily="34" charset="0"/>
              </a:rPr>
              <a:t> </a:t>
            </a:r>
            <a:r>
              <a:rPr lang="en-US" sz="3200" b="1" dirty="0">
                <a:solidFill>
                  <a:srgbClr val="002060"/>
                </a:solidFill>
                <a:latin typeface="Arial" panose="020B0604020202020204" pitchFamily="34" charset="0"/>
                <a:cs typeface="Arial" panose="020B0604020202020204" pitchFamily="34" charset="0"/>
              </a:rPr>
              <a:t>Trauma</a:t>
            </a:r>
            <a:endParaRPr lang="en-US" sz="3200" dirty="0">
              <a:solidFill>
                <a:srgbClr val="002060"/>
              </a:solidFill>
              <a:latin typeface="Arial" panose="020B0604020202020204" pitchFamily="34" charset="0"/>
              <a:cs typeface="Arial" panose="020B0604020202020204" pitchFamily="34" charset="0"/>
            </a:endParaRPr>
          </a:p>
          <a:p>
            <a:pPr lvl="0"/>
            <a:endParaRPr lang="en-US" sz="1800" b="1"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5" name="TextBox 4"/>
          <p:cNvSpPr txBox="1"/>
          <p:nvPr/>
        </p:nvSpPr>
        <p:spPr>
          <a:xfrm>
            <a:off x="0" y="6593355"/>
            <a:ext cx="5129813" cy="230832"/>
          </a:xfrm>
          <a:prstGeom prst="rect">
            <a:avLst/>
          </a:prstGeom>
          <a:noFill/>
        </p:spPr>
        <p:txBody>
          <a:bodyPr wrap="square" rtlCol="0">
            <a:spAutoFit/>
          </a:bodyPr>
          <a:lstStyle/>
          <a:p>
            <a:pPr>
              <a:defRPr/>
            </a:pPr>
            <a:r>
              <a:rPr lang="en-US" sz="900" dirty="0">
                <a:solidFill>
                  <a:srgbClr val="002060"/>
                </a:solidFill>
                <a:latin typeface="Arial"/>
              </a:rPr>
              <a:t>Lakeside Global Institutes, </a:t>
            </a:r>
            <a:r>
              <a:rPr lang="en-US" sz="900" i="1" dirty="0">
                <a:solidFill>
                  <a:srgbClr val="002060"/>
                </a:solidFill>
                <a:latin typeface="Arial"/>
              </a:rPr>
              <a:t>Enhancing Trauma Awareness</a:t>
            </a:r>
          </a:p>
        </p:txBody>
      </p:sp>
      <p:sp>
        <p:nvSpPr>
          <p:cNvPr id="12" name="Title 1">
            <a:extLst>
              <a:ext uri="{FF2B5EF4-FFF2-40B4-BE49-F238E27FC236}">
                <a16:creationId xmlns:a16="http://schemas.microsoft.com/office/drawing/2014/main" id="{A229A464-DBEE-4495-A5BD-B14D45A642F4}"/>
              </a:ext>
            </a:extLst>
          </p:cNvPr>
          <p:cNvSpPr>
            <a:spLocks noGrp="1"/>
          </p:cNvSpPr>
          <p:nvPr>
            <p:ph type="title"/>
          </p:nvPr>
        </p:nvSpPr>
        <p:spPr>
          <a:xfrm>
            <a:off x="838200" y="297553"/>
            <a:ext cx="10515600" cy="1325563"/>
          </a:xfrm>
        </p:spPr>
        <p:txBody>
          <a:bodyPr>
            <a:normAutofit/>
          </a:bodyPr>
          <a:lstStyle/>
          <a:p>
            <a:r>
              <a:rPr lang="en-US" sz="4000" dirty="0">
                <a:solidFill>
                  <a:schemeClr val="bg1"/>
                </a:solidFill>
                <a:cs typeface="Calibri Light"/>
              </a:rPr>
              <a:t>Realize: Enhancing our Trauma Language</a:t>
            </a:r>
          </a:p>
        </p:txBody>
      </p:sp>
    </p:spTree>
    <p:extLst>
      <p:ext uri="{BB962C8B-B14F-4D97-AF65-F5344CB8AC3E}">
        <p14:creationId xmlns:p14="http://schemas.microsoft.com/office/powerpoint/2010/main" val="1037066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F51A6-B60B-4BEA-95CC-99EEC67BDF52}"/>
              </a:ext>
            </a:extLst>
          </p:cNvPr>
          <p:cNvSpPr>
            <a:spLocks noGrp="1"/>
          </p:cNvSpPr>
          <p:nvPr>
            <p:ph type="title"/>
          </p:nvPr>
        </p:nvSpPr>
        <p:spPr>
          <a:xfrm>
            <a:off x="584012" y="314993"/>
            <a:ext cx="10515600" cy="1325563"/>
          </a:xfrm>
        </p:spPr>
        <p:txBody>
          <a:bodyPr>
            <a:normAutofit/>
          </a:bodyPr>
          <a:lstStyle/>
          <a:p>
            <a:r>
              <a:rPr lang="en-US" sz="3500" dirty="0">
                <a:solidFill>
                  <a:schemeClr val="bg1"/>
                </a:solidFill>
              </a:rPr>
              <a:t>Realize: Family-Centered Care and Trauma-Informed Care</a:t>
            </a:r>
          </a:p>
        </p:txBody>
      </p:sp>
      <p:pic>
        <p:nvPicPr>
          <p:cNvPr id="4" name="Picture 3">
            <a:extLst>
              <a:ext uri="{FF2B5EF4-FFF2-40B4-BE49-F238E27FC236}">
                <a16:creationId xmlns:a16="http://schemas.microsoft.com/office/drawing/2014/main" id="{88C302C8-1B91-19AB-006A-D8149BFAF2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8368" y="1977950"/>
            <a:ext cx="7126889" cy="4826314"/>
          </a:xfrm>
          <a:prstGeom prst="rect">
            <a:avLst/>
          </a:prstGeom>
        </p:spPr>
      </p:pic>
    </p:spTree>
    <p:extLst>
      <p:ext uri="{BB962C8B-B14F-4D97-AF65-F5344CB8AC3E}">
        <p14:creationId xmlns:p14="http://schemas.microsoft.com/office/powerpoint/2010/main" val="114826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ounded Rectangle 26">
            <a:extLst>
              <a:ext uri="{FF2B5EF4-FFF2-40B4-BE49-F238E27FC236}">
                <a16:creationId xmlns:a16="http://schemas.microsoft.com/office/drawing/2014/main" id="{A218AC13-A15B-36AD-A492-93007BCAA8F0}"/>
              </a:ext>
            </a:extLst>
          </p:cNvPr>
          <p:cNvSpPr/>
          <p:nvPr/>
        </p:nvSpPr>
        <p:spPr>
          <a:xfrm>
            <a:off x="7791730" y="4864118"/>
            <a:ext cx="3032526" cy="1119357"/>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a:extLst>
              <a:ext uri="{FF2B5EF4-FFF2-40B4-BE49-F238E27FC236}">
                <a16:creationId xmlns:a16="http://schemas.microsoft.com/office/drawing/2014/main" id="{97CF31A6-BC16-BC23-F695-29F9DE4E4B81}"/>
              </a:ext>
            </a:extLst>
          </p:cNvPr>
          <p:cNvSpPr/>
          <p:nvPr/>
        </p:nvSpPr>
        <p:spPr>
          <a:xfrm>
            <a:off x="4351647" y="4864118"/>
            <a:ext cx="2716726" cy="1119357"/>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C5F59566-942C-D160-2FE1-DB9E03862CFB}"/>
              </a:ext>
            </a:extLst>
          </p:cNvPr>
          <p:cNvSpPr/>
          <p:nvPr/>
        </p:nvSpPr>
        <p:spPr>
          <a:xfrm>
            <a:off x="876601" y="4864118"/>
            <a:ext cx="2955169" cy="1148964"/>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3BA7C7-A3F5-43FC-9C46-9678967C3908}"/>
              </a:ext>
            </a:extLst>
          </p:cNvPr>
          <p:cNvSpPr>
            <a:spLocks noGrp="1"/>
          </p:cNvSpPr>
          <p:nvPr>
            <p:ph type="title"/>
          </p:nvPr>
        </p:nvSpPr>
        <p:spPr>
          <a:xfrm>
            <a:off x="707969" y="358028"/>
            <a:ext cx="10515600" cy="1325563"/>
          </a:xfrm>
        </p:spPr>
        <p:txBody>
          <a:bodyPr>
            <a:normAutofit/>
          </a:bodyPr>
          <a:lstStyle/>
          <a:p>
            <a:r>
              <a:rPr lang="en-US" sz="4000" dirty="0">
                <a:solidFill>
                  <a:schemeClr val="bg1"/>
                </a:solidFill>
              </a:rPr>
              <a:t>Realize: The Role of Stress</a:t>
            </a:r>
          </a:p>
        </p:txBody>
      </p:sp>
      <p:sp>
        <p:nvSpPr>
          <p:cNvPr id="3" name="TextBox 2">
            <a:extLst>
              <a:ext uri="{FF2B5EF4-FFF2-40B4-BE49-F238E27FC236}">
                <a16:creationId xmlns:a16="http://schemas.microsoft.com/office/drawing/2014/main" id="{39795EFB-9EB5-CA09-12C6-4ED493353D51}"/>
              </a:ext>
            </a:extLst>
          </p:cNvPr>
          <p:cNvSpPr txBox="1"/>
          <p:nvPr/>
        </p:nvSpPr>
        <p:spPr>
          <a:xfrm>
            <a:off x="829237" y="1889770"/>
            <a:ext cx="10216903" cy="646331"/>
          </a:xfrm>
          <a:prstGeom prst="rect">
            <a:avLst/>
          </a:prstGeom>
          <a:noFill/>
        </p:spPr>
        <p:txBody>
          <a:bodyPr wrap="square" rtlCol="0">
            <a:spAutoFit/>
          </a:bodyPr>
          <a:lstStyle/>
          <a:p>
            <a:r>
              <a:rPr lang="en-US" dirty="0">
                <a:latin typeface="Book Antiqua" panose="02040602050305030304" pitchFamily="18" charset="0"/>
              </a:rPr>
              <a:t>Stress is a natural and necessary part of development. The type of stress we experience and the context in which we experience stress determines the impact.</a:t>
            </a:r>
          </a:p>
        </p:txBody>
      </p:sp>
      <p:sp>
        <p:nvSpPr>
          <p:cNvPr id="4" name="Rounded Rectangle 3">
            <a:extLst>
              <a:ext uri="{FF2B5EF4-FFF2-40B4-BE49-F238E27FC236}">
                <a16:creationId xmlns:a16="http://schemas.microsoft.com/office/drawing/2014/main" id="{7FD99430-6A44-7931-C0E0-BE4E8B5971BB}"/>
              </a:ext>
            </a:extLst>
          </p:cNvPr>
          <p:cNvSpPr/>
          <p:nvPr/>
        </p:nvSpPr>
        <p:spPr>
          <a:xfrm>
            <a:off x="846407" y="2721482"/>
            <a:ext cx="2716726" cy="492369"/>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2B25F8AB-F77D-3E29-2B3C-CA155ECF9E3C}"/>
              </a:ext>
            </a:extLst>
          </p:cNvPr>
          <p:cNvSpPr/>
          <p:nvPr/>
        </p:nvSpPr>
        <p:spPr>
          <a:xfrm>
            <a:off x="4400270" y="2721482"/>
            <a:ext cx="2716726" cy="49236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B97EB344-6826-F6AB-CC4A-AD523980001D}"/>
              </a:ext>
            </a:extLst>
          </p:cNvPr>
          <p:cNvSpPr/>
          <p:nvPr/>
        </p:nvSpPr>
        <p:spPr>
          <a:xfrm>
            <a:off x="7791730" y="2721482"/>
            <a:ext cx="3032527" cy="49236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70F4C37-CD83-D688-59CE-272942657327}"/>
              </a:ext>
            </a:extLst>
          </p:cNvPr>
          <p:cNvSpPr txBox="1"/>
          <p:nvPr/>
        </p:nvSpPr>
        <p:spPr>
          <a:xfrm>
            <a:off x="1367742" y="2775419"/>
            <a:ext cx="1674055" cy="369332"/>
          </a:xfrm>
          <a:prstGeom prst="rect">
            <a:avLst/>
          </a:prstGeom>
          <a:noFill/>
        </p:spPr>
        <p:txBody>
          <a:bodyPr wrap="square" rtlCol="0">
            <a:spAutoFit/>
          </a:bodyPr>
          <a:lstStyle/>
          <a:p>
            <a:r>
              <a:rPr lang="en-US" dirty="0"/>
              <a:t>Positive Stress</a:t>
            </a:r>
          </a:p>
        </p:txBody>
      </p:sp>
      <p:sp>
        <p:nvSpPr>
          <p:cNvPr id="10" name="TextBox 9">
            <a:extLst>
              <a:ext uri="{FF2B5EF4-FFF2-40B4-BE49-F238E27FC236}">
                <a16:creationId xmlns:a16="http://schemas.microsoft.com/office/drawing/2014/main" id="{00D52443-BA11-4581-7A43-88351A523784}"/>
              </a:ext>
            </a:extLst>
          </p:cNvPr>
          <p:cNvSpPr txBox="1"/>
          <p:nvPr/>
        </p:nvSpPr>
        <p:spPr>
          <a:xfrm>
            <a:off x="5006011" y="2775419"/>
            <a:ext cx="1674055" cy="369332"/>
          </a:xfrm>
          <a:prstGeom prst="rect">
            <a:avLst/>
          </a:prstGeom>
          <a:noFill/>
        </p:spPr>
        <p:txBody>
          <a:bodyPr wrap="square" rtlCol="0">
            <a:spAutoFit/>
          </a:bodyPr>
          <a:lstStyle/>
          <a:p>
            <a:r>
              <a:rPr lang="en-US" dirty="0"/>
              <a:t>Tolerable Stress</a:t>
            </a:r>
          </a:p>
        </p:txBody>
      </p:sp>
      <p:sp>
        <p:nvSpPr>
          <p:cNvPr id="11" name="TextBox 10">
            <a:extLst>
              <a:ext uri="{FF2B5EF4-FFF2-40B4-BE49-F238E27FC236}">
                <a16:creationId xmlns:a16="http://schemas.microsoft.com/office/drawing/2014/main" id="{D0DB7419-1BB9-F03F-565C-B2C3F336F7CE}"/>
              </a:ext>
            </a:extLst>
          </p:cNvPr>
          <p:cNvSpPr txBox="1"/>
          <p:nvPr/>
        </p:nvSpPr>
        <p:spPr>
          <a:xfrm>
            <a:off x="8478528" y="2775419"/>
            <a:ext cx="1674055" cy="369332"/>
          </a:xfrm>
          <a:prstGeom prst="rect">
            <a:avLst/>
          </a:prstGeom>
          <a:noFill/>
        </p:spPr>
        <p:txBody>
          <a:bodyPr wrap="square" rtlCol="0">
            <a:spAutoFit/>
          </a:bodyPr>
          <a:lstStyle/>
          <a:p>
            <a:r>
              <a:rPr lang="en-US" dirty="0"/>
              <a:t>Toxic Stress</a:t>
            </a:r>
          </a:p>
        </p:txBody>
      </p:sp>
      <p:sp>
        <p:nvSpPr>
          <p:cNvPr id="12" name="TextBox 11">
            <a:extLst>
              <a:ext uri="{FF2B5EF4-FFF2-40B4-BE49-F238E27FC236}">
                <a16:creationId xmlns:a16="http://schemas.microsoft.com/office/drawing/2014/main" id="{9CD93D4C-0BBD-A413-A2D8-79C00D206F52}"/>
              </a:ext>
            </a:extLst>
          </p:cNvPr>
          <p:cNvSpPr txBox="1"/>
          <p:nvPr/>
        </p:nvSpPr>
        <p:spPr>
          <a:xfrm>
            <a:off x="793952" y="3349842"/>
            <a:ext cx="3242491" cy="892552"/>
          </a:xfrm>
          <a:prstGeom prst="rect">
            <a:avLst/>
          </a:prstGeom>
          <a:noFill/>
        </p:spPr>
        <p:txBody>
          <a:bodyPr wrap="square" rtlCol="0">
            <a:spAutoFit/>
          </a:bodyPr>
          <a:lstStyle/>
          <a:p>
            <a:r>
              <a:rPr lang="en-US" sz="1300" dirty="0"/>
              <a:t>Mild elevated stress response – a healthy response to situations we deem as uncomfortable or bring a sense of tension. May bring brief increases in heart rate.</a:t>
            </a:r>
          </a:p>
        </p:txBody>
      </p:sp>
      <p:sp>
        <p:nvSpPr>
          <p:cNvPr id="15" name="TextBox 14">
            <a:extLst>
              <a:ext uri="{FF2B5EF4-FFF2-40B4-BE49-F238E27FC236}">
                <a16:creationId xmlns:a16="http://schemas.microsoft.com/office/drawing/2014/main" id="{2C91BA15-0CFE-B317-E0BB-A2F5D6F69FC9}"/>
              </a:ext>
            </a:extLst>
          </p:cNvPr>
          <p:cNvSpPr txBox="1"/>
          <p:nvPr/>
        </p:nvSpPr>
        <p:spPr>
          <a:xfrm>
            <a:off x="846407" y="4378385"/>
            <a:ext cx="2815200" cy="292388"/>
          </a:xfrm>
          <a:prstGeom prst="rect">
            <a:avLst/>
          </a:prstGeom>
          <a:noFill/>
        </p:spPr>
        <p:txBody>
          <a:bodyPr wrap="square" rtlCol="0">
            <a:spAutoFit/>
          </a:bodyPr>
          <a:lstStyle/>
          <a:p>
            <a:r>
              <a:rPr lang="en-US" sz="1300" b="1" dirty="0">
                <a:solidFill>
                  <a:srgbClr val="00B050"/>
                </a:solidFill>
              </a:rPr>
              <a:t>First Day of School </a:t>
            </a:r>
          </a:p>
        </p:txBody>
      </p:sp>
      <p:sp>
        <p:nvSpPr>
          <p:cNvPr id="16" name="TextBox 15">
            <a:extLst>
              <a:ext uri="{FF2B5EF4-FFF2-40B4-BE49-F238E27FC236}">
                <a16:creationId xmlns:a16="http://schemas.microsoft.com/office/drawing/2014/main" id="{96F688F4-B850-F7F9-81F8-C645EB046E26}"/>
              </a:ext>
            </a:extLst>
          </p:cNvPr>
          <p:cNvSpPr txBox="1"/>
          <p:nvPr/>
        </p:nvSpPr>
        <p:spPr>
          <a:xfrm>
            <a:off x="1068077" y="5044909"/>
            <a:ext cx="2724421" cy="692497"/>
          </a:xfrm>
          <a:prstGeom prst="rect">
            <a:avLst/>
          </a:prstGeom>
          <a:noFill/>
        </p:spPr>
        <p:txBody>
          <a:bodyPr wrap="square" rtlCol="0">
            <a:spAutoFit/>
          </a:bodyPr>
          <a:lstStyle/>
          <a:p>
            <a:r>
              <a:rPr lang="en-US" sz="1300" dirty="0"/>
              <a:t>Occurs with limited to no external supports. This stress can be motivating.</a:t>
            </a:r>
          </a:p>
        </p:txBody>
      </p:sp>
      <p:sp>
        <p:nvSpPr>
          <p:cNvPr id="17" name="TextBox 16">
            <a:extLst>
              <a:ext uri="{FF2B5EF4-FFF2-40B4-BE49-F238E27FC236}">
                <a16:creationId xmlns:a16="http://schemas.microsoft.com/office/drawing/2014/main" id="{9E2EE932-8B4C-8CF9-2E57-46DA7AE0F2AF}"/>
              </a:ext>
            </a:extLst>
          </p:cNvPr>
          <p:cNvSpPr txBox="1"/>
          <p:nvPr/>
        </p:nvSpPr>
        <p:spPr>
          <a:xfrm>
            <a:off x="4400270" y="3349842"/>
            <a:ext cx="3027472" cy="892552"/>
          </a:xfrm>
          <a:prstGeom prst="rect">
            <a:avLst/>
          </a:prstGeom>
          <a:noFill/>
        </p:spPr>
        <p:txBody>
          <a:bodyPr wrap="square" rtlCol="0">
            <a:spAutoFit/>
          </a:bodyPr>
          <a:lstStyle/>
          <a:p>
            <a:r>
              <a:rPr lang="en-US" sz="1300" dirty="0"/>
              <a:t>Temporary stress responses that is typically time limited, which allows for healing. More intense physiological responses (cardiovascular, immune).</a:t>
            </a:r>
          </a:p>
        </p:txBody>
      </p:sp>
      <p:sp>
        <p:nvSpPr>
          <p:cNvPr id="18" name="TextBox 17">
            <a:extLst>
              <a:ext uri="{FF2B5EF4-FFF2-40B4-BE49-F238E27FC236}">
                <a16:creationId xmlns:a16="http://schemas.microsoft.com/office/drawing/2014/main" id="{BCE27A17-8BEA-7C7C-17B9-DF04E62D27C7}"/>
              </a:ext>
            </a:extLst>
          </p:cNvPr>
          <p:cNvSpPr txBox="1"/>
          <p:nvPr/>
        </p:nvSpPr>
        <p:spPr>
          <a:xfrm>
            <a:off x="4435438" y="4405129"/>
            <a:ext cx="2815200" cy="292388"/>
          </a:xfrm>
          <a:prstGeom prst="rect">
            <a:avLst/>
          </a:prstGeom>
          <a:noFill/>
        </p:spPr>
        <p:txBody>
          <a:bodyPr wrap="square" rtlCol="0">
            <a:spAutoFit/>
          </a:bodyPr>
          <a:lstStyle/>
          <a:p>
            <a:r>
              <a:rPr lang="en-US" sz="1300" b="1" dirty="0">
                <a:solidFill>
                  <a:srgbClr val="FFC000"/>
                </a:solidFill>
              </a:rPr>
              <a:t>Expected death of older relatives</a:t>
            </a:r>
          </a:p>
        </p:txBody>
      </p:sp>
      <p:sp>
        <p:nvSpPr>
          <p:cNvPr id="19" name="TextBox 18">
            <a:extLst>
              <a:ext uri="{FF2B5EF4-FFF2-40B4-BE49-F238E27FC236}">
                <a16:creationId xmlns:a16="http://schemas.microsoft.com/office/drawing/2014/main" id="{35FF44CD-F49F-74F3-1208-3FAD7D0167A0}"/>
              </a:ext>
            </a:extLst>
          </p:cNvPr>
          <p:cNvSpPr txBox="1"/>
          <p:nvPr/>
        </p:nvSpPr>
        <p:spPr>
          <a:xfrm>
            <a:off x="4553284" y="5070297"/>
            <a:ext cx="2313452" cy="692497"/>
          </a:xfrm>
          <a:prstGeom prst="rect">
            <a:avLst/>
          </a:prstGeom>
          <a:noFill/>
        </p:spPr>
        <p:txBody>
          <a:bodyPr wrap="square" rtlCol="0">
            <a:spAutoFit/>
          </a:bodyPr>
          <a:lstStyle/>
          <a:p>
            <a:r>
              <a:rPr lang="en-US" sz="1300" dirty="0"/>
              <a:t>Likely to occur in the context of relationships. Prior coping skills can be called upon.</a:t>
            </a:r>
          </a:p>
        </p:txBody>
      </p:sp>
      <p:sp>
        <p:nvSpPr>
          <p:cNvPr id="20" name="TextBox 19">
            <a:extLst>
              <a:ext uri="{FF2B5EF4-FFF2-40B4-BE49-F238E27FC236}">
                <a16:creationId xmlns:a16="http://schemas.microsoft.com/office/drawing/2014/main" id="{34924B17-F9B2-D5B2-84A2-3924A844663A}"/>
              </a:ext>
            </a:extLst>
          </p:cNvPr>
          <p:cNvSpPr txBox="1"/>
          <p:nvPr/>
        </p:nvSpPr>
        <p:spPr>
          <a:xfrm>
            <a:off x="7803648" y="3356142"/>
            <a:ext cx="3242492" cy="892552"/>
          </a:xfrm>
          <a:prstGeom prst="rect">
            <a:avLst/>
          </a:prstGeom>
          <a:noFill/>
        </p:spPr>
        <p:txBody>
          <a:bodyPr wrap="square" rtlCol="0">
            <a:spAutoFit/>
          </a:bodyPr>
          <a:lstStyle/>
          <a:p>
            <a:r>
              <a:rPr lang="en-US" sz="1300" dirty="0"/>
              <a:t>Prolonged, chronic, and unpredictable activation of our stress system; difficult to return to state of calm. Disruption in brain architecture, likelihood of illness increases.</a:t>
            </a:r>
          </a:p>
        </p:txBody>
      </p:sp>
      <p:sp>
        <p:nvSpPr>
          <p:cNvPr id="21" name="TextBox 20">
            <a:extLst>
              <a:ext uri="{FF2B5EF4-FFF2-40B4-BE49-F238E27FC236}">
                <a16:creationId xmlns:a16="http://schemas.microsoft.com/office/drawing/2014/main" id="{2B7EC67C-0D0F-4C5F-46CC-4743ADA3C5A6}"/>
              </a:ext>
            </a:extLst>
          </p:cNvPr>
          <p:cNvSpPr txBox="1"/>
          <p:nvPr/>
        </p:nvSpPr>
        <p:spPr>
          <a:xfrm>
            <a:off x="7791730" y="4314974"/>
            <a:ext cx="2716725" cy="492443"/>
          </a:xfrm>
          <a:prstGeom prst="rect">
            <a:avLst/>
          </a:prstGeom>
          <a:noFill/>
        </p:spPr>
        <p:txBody>
          <a:bodyPr wrap="square" rtlCol="0">
            <a:spAutoFit/>
          </a:bodyPr>
          <a:lstStyle/>
          <a:p>
            <a:r>
              <a:rPr lang="en-US" sz="1300" b="1" dirty="0">
                <a:solidFill>
                  <a:srgbClr val="C00000"/>
                </a:solidFill>
              </a:rPr>
              <a:t>Abuse or neglect, unable to meet basic needs</a:t>
            </a:r>
          </a:p>
        </p:txBody>
      </p:sp>
      <p:sp>
        <p:nvSpPr>
          <p:cNvPr id="22" name="TextBox 21">
            <a:extLst>
              <a:ext uri="{FF2B5EF4-FFF2-40B4-BE49-F238E27FC236}">
                <a16:creationId xmlns:a16="http://schemas.microsoft.com/office/drawing/2014/main" id="{2CE852E3-9875-E0E1-A3C2-DD6969437E8D}"/>
              </a:ext>
            </a:extLst>
          </p:cNvPr>
          <p:cNvSpPr txBox="1"/>
          <p:nvPr/>
        </p:nvSpPr>
        <p:spPr>
          <a:xfrm>
            <a:off x="8019829" y="4977520"/>
            <a:ext cx="2626014" cy="892552"/>
          </a:xfrm>
          <a:prstGeom prst="rect">
            <a:avLst/>
          </a:prstGeom>
          <a:noFill/>
        </p:spPr>
        <p:txBody>
          <a:bodyPr wrap="square" rtlCol="0">
            <a:spAutoFit/>
          </a:bodyPr>
          <a:lstStyle/>
          <a:p>
            <a:r>
              <a:rPr lang="en-US" sz="1300" dirty="0">
                <a:solidFill>
                  <a:schemeClr val="bg1"/>
                </a:solidFill>
              </a:rPr>
              <a:t>Inhibited by lack of buffering supports, who may be enduring toxic stress. Individual is too overwhelmed to use supports.</a:t>
            </a:r>
          </a:p>
        </p:txBody>
      </p:sp>
      <p:sp>
        <p:nvSpPr>
          <p:cNvPr id="7" name="TextBox 6">
            <a:extLst>
              <a:ext uri="{FF2B5EF4-FFF2-40B4-BE49-F238E27FC236}">
                <a16:creationId xmlns:a16="http://schemas.microsoft.com/office/drawing/2014/main" id="{DBEE814E-6448-A79C-5BA2-AFF4CE086574}"/>
              </a:ext>
            </a:extLst>
          </p:cNvPr>
          <p:cNvSpPr txBox="1"/>
          <p:nvPr/>
        </p:nvSpPr>
        <p:spPr>
          <a:xfrm rot="16200000">
            <a:off x="-70536" y="3517725"/>
            <a:ext cx="978153" cy="276999"/>
          </a:xfrm>
          <a:prstGeom prst="rect">
            <a:avLst/>
          </a:prstGeom>
          <a:noFill/>
        </p:spPr>
        <p:txBody>
          <a:bodyPr wrap="none" rtlCol="0">
            <a:spAutoFit/>
          </a:bodyPr>
          <a:lstStyle/>
          <a:p>
            <a:r>
              <a:rPr lang="en-US" sz="1200" dirty="0">
                <a:latin typeface="Book Antiqua" panose="02040602050305030304" pitchFamily="18" charset="0"/>
              </a:rPr>
              <a:t>Description</a:t>
            </a:r>
          </a:p>
        </p:txBody>
      </p:sp>
      <p:sp>
        <p:nvSpPr>
          <p:cNvPr id="13" name="TextBox 12">
            <a:extLst>
              <a:ext uri="{FF2B5EF4-FFF2-40B4-BE49-F238E27FC236}">
                <a16:creationId xmlns:a16="http://schemas.microsoft.com/office/drawing/2014/main" id="{2FD0B9CE-5947-C4EE-31F9-1384572FC0CE}"/>
              </a:ext>
            </a:extLst>
          </p:cNvPr>
          <p:cNvSpPr txBox="1"/>
          <p:nvPr/>
        </p:nvSpPr>
        <p:spPr>
          <a:xfrm rot="16200000">
            <a:off x="26445" y="4514315"/>
            <a:ext cx="784189" cy="276999"/>
          </a:xfrm>
          <a:prstGeom prst="rect">
            <a:avLst/>
          </a:prstGeom>
          <a:noFill/>
        </p:spPr>
        <p:txBody>
          <a:bodyPr wrap="none" rtlCol="0">
            <a:spAutoFit/>
          </a:bodyPr>
          <a:lstStyle/>
          <a:p>
            <a:r>
              <a:rPr lang="en-US" sz="1200" dirty="0">
                <a:latin typeface="Book Antiqua" panose="02040602050305030304" pitchFamily="18" charset="0"/>
              </a:rPr>
              <a:t>Example</a:t>
            </a:r>
          </a:p>
        </p:txBody>
      </p:sp>
      <p:sp>
        <p:nvSpPr>
          <p:cNvPr id="14" name="TextBox 13">
            <a:extLst>
              <a:ext uri="{FF2B5EF4-FFF2-40B4-BE49-F238E27FC236}">
                <a16:creationId xmlns:a16="http://schemas.microsoft.com/office/drawing/2014/main" id="{D0930246-494A-D75F-78B3-2992090593B3}"/>
              </a:ext>
            </a:extLst>
          </p:cNvPr>
          <p:cNvSpPr txBox="1"/>
          <p:nvPr/>
        </p:nvSpPr>
        <p:spPr>
          <a:xfrm rot="16200000">
            <a:off x="-63323" y="5463893"/>
            <a:ext cx="963725" cy="276999"/>
          </a:xfrm>
          <a:prstGeom prst="rect">
            <a:avLst/>
          </a:prstGeom>
          <a:noFill/>
        </p:spPr>
        <p:txBody>
          <a:bodyPr wrap="none" rtlCol="0">
            <a:spAutoFit/>
          </a:bodyPr>
          <a:lstStyle/>
          <a:p>
            <a:r>
              <a:rPr lang="en-US" sz="1200" dirty="0">
                <a:latin typeface="Book Antiqua" panose="02040602050305030304" pitchFamily="18" charset="0"/>
              </a:rPr>
              <a:t>Adaptation</a:t>
            </a:r>
          </a:p>
        </p:txBody>
      </p:sp>
      <p:sp>
        <p:nvSpPr>
          <p:cNvPr id="23" name="TextBox 22">
            <a:extLst>
              <a:ext uri="{FF2B5EF4-FFF2-40B4-BE49-F238E27FC236}">
                <a16:creationId xmlns:a16="http://schemas.microsoft.com/office/drawing/2014/main" id="{FE12897C-BDF7-A391-FEFB-73F11C3ADF61}"/>
              </a:ext>
            </a:extLst>
          </p:cNvPr>
          <p:cNvSpPr txBox="1"/>
          <p:nvPr/>
        </p:nvSpPr>
        <p:spPr>
          <a:xfrm>
            <a:off x="876601" y="6269139"/>
            <a:ext cx="9769242"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NOTE: these are examples of types of exposure that fit into each type of stress. Every individual CONTEXT and PERCEPTIONS are unique. Our prior and  current experiences also influence how we perceive exposures to stress.</a:t>
            </a:r>
          </a:p>
        </p:txBody>
      </p:sp>
    </p:spTree>
    <p:extLst>
      <p:ext uri="{BB962C8B-B14F-4D97-AF65-F5344CB8AC3E}">
        <p14:creationId xmlns:p14="http://schemas.microsoft.com/office/powerpoint/2010/main" val="268764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10203</TotalTime>
  <Words>4588</Words>
  <Application>Microsoft Office PowerPoint</Application>
  <PresentationFormat>Widescreen</PresentationFormat>
  <Paragraphs>506</Paragraphs>
  <Slides>29</Slides>
  <Notes>28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29</vt:i4>
      </vt:variant>
    </vt:vector>
  </HeadingPairs>
  <TitlesOfParts>
    <vt:vector size="42" baseType="lpstr">
      <vt:lpstr>Arial</vt:lpstr>
      <vt:lpstr>Book Antiqua</vt:lpstr>
      <vt:lpstr>Calibri</vt:lpstr>
      <vt:lpstr>Calibri Light</vt:lpstr>
      <vt:lpstr>Courier New</vt:lpstr>
      <vt:lpstr>Georgia</vt:lpstr>
      <vt:lpstr>ProximaNova</vt:lpstr>
      <vt:lpstr>Roboto</vt:lpstr>
      <vt:lpstr>Segoe UI</vt:lpstr>
      <vt:lpstr>Tahoma</vt:lpstr>
      <vt:lpstr>Verdana</vt:lpstr>
      <vt:lpstr>Wingdings</vt:lpstr>
      <vt:lpstr>Office Theme</vt:lpstr>
      <vt:lpstr>PowerPoint Presentation</vt:lpstr>
      <vt:lpstr>PowerPoint Presentation</vt:lpstr>
      <vt:lpstr>What is “trauma”?</vt:lpstr>
      <vt:lpstr>Understanding the Impact of Emotional Trauma </vt:lpstr>
      <vt:lpstr>Realize: the widespread impact of trauma and understanding potential paths for recovery </vt:lpstr>
      <vt:lpstr>Realize: Developing A Shared Language: “Trauma”</vt:lpstr>
      <vt:lpstr>Realize: Enhancing our Trauma Language</vt:lpstr>
      <vt:lpstr>Realize: Family-Centered Care and Trauma-Informed Care</vt:lpstr>
      <vt:lpstr>Realize: The Role of Stress</vt:lpstr>
      <vt:lpstr>PowerPoint Presentation</vt:lpstr>
      <vt:lpstr>Realize: Impact of Potentially Traumatic Medical Events</vt:lpstr>
      <vt:lpstr>Realize: What is Secondary Traumatic Stress? </vt:lpstr>
      <vt:lpstr>Realize: Self-care related terms and concepts</vt:lpstr>
      <vt:lpstr>Recognize: the signs and symptoms of trauma in patients, families, staff and others involved with the system</vt:lpstr>
      <vt:lpstr>Recognize: What Does Traumatic Stress Look Like? </vt:lpstr>
      <vt:lpstr>Recognize: Exposure to Trauma </vt:lpstr>
      <vt:lpstr>Respond: by fully integrating knowledge about trauma into policies, procedures, practices, and settings</vt:lpstr>
      <vt:lpstr>Respond: Reframing our Approach</vt:lpstr>
      <vt:lpstr>Respond: DEF Protocol </vt:lpstr>
      <vt:lpstr>Respond: Considerations in providing Culturally-Sensitive Trauma-Informed Care</vt:lpstr>
      <vt:lpstr>Respond: ABCs of Provider Self Care</vt:lpstr>
      <vt:lpstr>Respond: What is the impact? </vt:lpstr>
      <vt:lpstr>Resist: re-traumatization through actions performed while in our care</vt:lpstr>
      <vt:lpstr>Resist: Potential for new trauma/ re-traumatization</vt:lpstr>
      <vt:lpstr>Additional Resources</vt:lpstr>
      <vt:lpstr>www.HealthCareToolbox.org</vt:lpstr>
      <vt:lpstr>Resources </vt:lpstr>
      <vt:lpstr>Resources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Pediatric Trauma-Informed Care and Family-Centered Care  during pediatric resuscitation in the pre-hospital environment</dc:title>
  <dc:creator>Dibattista, Nicole A</dc:creator>
  <cp:lastModifiedBy>Axtmayer, Caitlin H</cp:lastModifiedBy>
  <cp:revision>751</cp:revision>
  <dcterms:created xsi:type="dcterms:W3CDTF">2021-07-19T01:33:15Z</dcterms:created>
  <dcterms:modified xsi:type="dcterms:W3CDTF">2024-09-16T16:45:27Z</dcterms:modified>
</cp:coreProperties>
</file>